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77" r:id="rId5"/>
    <p:sldId id="279" r:id="rId6"/>
    <p:sldId id="282" r:id="rId7"/>
    <p:sldId id="283" r:id="rId8"/>
    <p:sldId id="284" r:id="rId9"/>
    <p:sldId id="286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8" r:id="rId27"/>
    <p:sldId id="27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05ED9-D73A-4467-A3E4-69BE58043D97}" type="datetimeFigureOut">
              <a:rPr lang="hr-HR" smtClean="0"/>
              <a:t>3.6.2025.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2CC0-70ED-4F8A-8C17-3AF46C7DD8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310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5:notes"/>
          <p:cNvSpPr txBox="1">
            <a:spLocks noGrp="1"/>
          </p:cNvSpPr>
          <p:nvPr>
            <p:ph type="body" idx="1"/>
          </p:nvPr>
        </p:nvSpPr>
        <p:spPr>
          <a:xfrm>
            <a:off x="688975" y="4822825"/>
            <a:ext cx="5510100" cy="394500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1729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josip.vuleta@skole.h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rednje.e-upisi.hr/#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srednje.e-upisi.hr/#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1012" y="598517"/>
            <a:ext cx="8689976" cy="2319250"/>
          </a:xfrm>
        </p:spPr>
        <p:txBody>
          <a:bodyPr/>
          <a:lstStyle/>
          <a:p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UPISI U SREDNJE ŠKOLE </a:t>
            </a:r>
            <a:b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ŠK. GOD. 2025./26.</a:t>
            </a:r>
            <a:b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- UPISI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51012" y="5120640"/>
            <a:ext cx="8689976" cy="864524"/>
          </a:xfrm>
        </p:spPr>
        <p:txBody>
          <a:bodyPr>
            <a:normAutofit fontScale="25000" lnSpcReduction="20000"/>
          </a:bodyPr>
          <a:lstStyle/>
          <a:p>
            <a:r>
              <a:rPr lang="hr-HR" sz="1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 Š. BIOGRAD</a:t>
            </a:r>
          </a:p>
          <a:p>
            <a:r>
              <a:rPr lang="hr-HR" sz="7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Josip  Vuleta, </a:t>
            </a:r>
          </a:p>
          <a:p>
            <a:r>
              <a:rPr lang="hr-HR" sz="7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stručni suradnik pedagog</a:t>
            </a:r>
            <a:endParaRPr lang="hr-HR" sz="7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240;p27" descr="0001.g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1628" y="3333404"/>
            <a:ext cx="1989816" cy="1058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11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- upisi</a:t>
            </a:r>
            <a:endParaRPr lang="hr-HR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2214694"/>
            <a:ext cx="10363826" cy="357650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DODJELJIVANJE ELEKTRONIČKOG IDENTITETA U CARNET SUSTAVU </a:t>
            </a:r>
          </a:p>
          <a:p>
            <a:pPr marL="0" indent="0" algn="ctr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KORISNIČKO IME</a:t>
            </a:r>
          </a:p>
          <a:p>
            <a:pPr marL="0" indent="0" algn="ctr">
              <a:buNone/>
            </a:pPr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josip.vuleta@skole.hr</a:t>
            </a:r>
            <a:endParaRPr lang="hr-HR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r-HR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LOZINKA:</a:t>
            </a:r>
          </a:p>
          <a:p>
            <a:pPr marL="0" indent="0" algn="ctr">
              <a:buNone/>
            </a:pPr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A5ckK23z</a:t>
            </a:r>
            <a:endParaRPr lang="hr-HR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6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UPISI NA WEB STRANICI</a:t>
            </a:r>
            <a:endParaRPr lang="hr-H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sz="4800" cap="none" dirty="0" smtClean="0">
                <a:hlinkClick r:id="rId2"/>
              </a:rPr>
              <a:t>https</a:t>
            </a:r>
            <a:r>
              <a:rPr lang="hr-HR" sz="4800" cap="none" dirty="0">
                <a:hlinkClick r:id="rId2"/>
              </a:rPr>
              <a:t>://srednje.e-upisi.hr</a:t>
            </a:r>
            <a:r>
              <a:rPr lang="hr-HR" sz="4800" cap="none" dirty="0" smtClean="0">
                <a:hlinkClick r:id="rId2"/>
              </a:rPr>
              <a:t>/#/</a:t>
            </a:r>
            <a:endParaRPr lang="hr-HR" sz="4800" cap="none" dirty="0" smtClean="0"/>
          </a:p>
          <a:p>
            <a:pPr marL="0" indent="0">
              <a:buNone/>
            </a:pPr>
            <a:endParaRPr lang="hr-HR" cap="none" dirty="0"/>
          </a:p>
          <a:p>
            <a:pPr marL="0" indent="0">
              <a:buNone/>
            </a:pPr>
            <a:endParaRPr lang="hr-HR" cap="none" dirty="0"/>
          </a:p>
        </p:txBody>
      </p:sp>
      <p:pic>
        <p:nvPicPr>
          <p:cNvPr id="4" name="Google Shape;400;p52" descr="0009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6407" y="3740986"/>
            <a:ext cx="4705003" cy="1961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656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05;p53" descr="Slika na kojoj se prikazuje tekst&#10;&#10;Opis je automatski generiran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12696" b="7347"/>
          <a:stretch/>
        </p:blipFill>
        <p:spPr>
          <a:xfrm>
            <a:off x="735012" y="1076770"/>
            <a:ext cx="10982400" cy="49587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trelica udesno 5"/>
          <p:cNvSpPr/>
          <p:nvPr/>
        </p:nvSpPr>
        <p:spPr>
          <a:xfrm>
            <a:off x="9077499" y="1155469"/>
            <a:ext cx="1363287" cy="29925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Pravokutnik 2"/>
          <p:cNvSpPr/>
          <p:nvPr/>
        </p:nvSpPr>
        <p:spPr>
          <a:xfrm>
            <a:off x="735012" y="304581"/>
            <a:ext cx="10844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PRIJAVA MOGUĆA OD </a:t>
            </a:r>
            <a:r>
              <a:rPr lang="hr-H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26. 5. 2025. </a:t>
            </a:r>
            <a:endParaRPr lang="hr-H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11;p54" descr="Slika na kojoj se prikazuje tekst&#10;&#10;Opis je automatski generiran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10581" r="1185" b="5701"/>
          <a:stretch/>
        </p:blipFill>
        <p:spPr>
          <a:xfrm>
            <a:off x="747712" y="1030287"/>
            <a:ext cx="10501200" cy="50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relica udesno 2"/>
          <p:cNvSpPr/>
          <p:nvPr/>
        </p:nvSpPr>
        <p:spPr>
          <a:xfrm>
            <a:off x="3990109" y="3075709"/>
            <a:ext cx="1388226" cy="22444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210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18;p55" descr="Slika na kojoj se prikazuje tekst, snimka zaslona, monitor, računalo&#10;&#10;Opis je automatski generiran"/>
          <p:cNvPicPr preferRelativeResize="0"/>
          <p:nvPr/>
        </p:nvPicPr>
        <p:blipFill rotWithShape="1">
          <a:blip r:embed="rId2">
            <a:alphaModFix/>
          </a:blip>
          <a:srcRect t="11751" b="7589"/>
          <a:stretch/>
        </p:blipFill>
        <p:spPr>
          <a:xfrm>
            <a:off x="1512425" y="1379451"/>
            <a:ext cx="9197976" cy="4173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454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24;p56" descr="Slika na kojoj se prikazuje tekst&#10;&#10;Opis je automatski generiran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12262" b="5716"/>
          <a:stretch/>
        </p:blipFill>
        <p:spPr>
          <a:xfrm>
            <a:off x="374650" y="806450"/>
            <a:ext cx="11366400" cy="52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avokutnik 6"/>
          <p:cNvSpPr/>
          <p:nvPr/>
        </p:nvSpPr>
        <p:spPr>
          <a:xfrm>
            <a:off x="9152313" y="881149"/>
            <a:ext cx="1197032" cy="30757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0000"/>
              </a:solidFill>
            </a:endParaRPr>
          </a:p>
        </p:txBody>
      </p:sp>
      <p:sp>
        <p:nvSpPr>
          <p:cNvPr id="8" name="Strelica dolje 7"/>
          <p:cNvSpPr/>
          <p:nvPr/>
        </p:nvSpPr>
        <p:spPr>
          <a:xfrm>
            <a:off x="972589" y="1280160"/>
            <a:ext cx="507076" cy="74814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603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33;p57"/>
          <p:cNvPicPr preferRelativeResize="0"/>
          <p:nvPr/>
        </p:nvPicPr>
        <p:blipFill rotWithShape="1">
          <a:blip r:embed="rId2">
            <a:alphaModFix/>
          </a:blip>
          <a:srcRect l="-600" t="12780" r="600" b="6736"/>
          <a:stretch/>
        </p:blipFill>
        <p:spPr>
          <a:xfrm>
            <a:off x="331787" y="765175"/>
            <a:ext cx="11679235" cy="52879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avokutnik 2"/>
          <p:cNvSpPr/>
          <p:nvPr/>
        </p:nvSpPr>
        <p:spPr>
          <a:xfrm>
            <a:off x="9301942" y="765175"/>
            <a:ext cx="1396538" cy="43185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Strelica udesno 4"/>
          <p:cNvSpPr/>
          <p:nvPr/>
        </p:nvSpPr>
        <p:spPr>
          <a:xfrm>
            <a:off x="498764" y="1704109"/>
            <a:ext cx="1953491" cy="43226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502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8"/>
          <p:cNvSpPr txBox="1">
            <a:spLocks noGrp="1"/>
          </p:cNvSpPr>
          <p:nvPr>
            <p:ph type="title"/>
          </p:nvPr>
        </p:nvSpPr>
        <p:spPr>
          <a:xfrm>
            <a:off x="1066800" y="642937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endParaRPr sz="4800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2" name="Google Shape;442;p5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t="11931" b="5553"/>
          <a:stretch/>
        </p:blipFill>
        <p:spPr>
          <a:xfrm>
            <a:off x="263525" y="642937"/>
            <a:ext cx="11518800" cy="53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58"/>
          <p:cNvSpPr/>
          <p:nvPr/>
        </p:nvSpPr>
        <p:spPr>
          <a:xfrm>
            <a:off x="9753600" y="5503862"/>
            <a:ext cx="1066800" cy="4842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58"/>
          <p:cNvSpPr txBox="1"/>
          <p:nvPr/>
        </p:nvSpPr>
        <p:spPr>
          <a:xfrm>
            <a:off x="2366962" y="1658937"/>
            <a:ext cx="1506600" cy="2859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B73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58"/>
          <p:cNvSpPr txBox="1"/>
          <p:nvPr/>
        </p:nvSpPr>
        <p:spPr>
          <a:xfrm>
            <a:off x="7924800" y="3881437"/>
            <a:ext cx="3200400" cy="16224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B73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58"/>
          <p:cNvSpPr txBox="1"/>
          <p:nvPr/>
        </p:nvSpPr>
        <p:spPr>
          <a:xfrm>
            <a:off x="9404350" y="752475"/>
            <a:ext cx="985800" cy="243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B73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7035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28145"/>
          </a:xfrm>
        </p:spPr>
        <p:txBody>
          <a:bodyPr/>
          <a:lstStyle/>
          <a:p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Odabir moguć </a:t>
            </a:r>
            <a:r>
              <a:rPr lang="hr-H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hr-HR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 </a:t>
            </a:r>
            <a:r>
              <a:rPr lang="hr-H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6. 2025</a:t>
            </a:r>
            <a:r>
              <a:rPr lang="hr-H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r-H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452;p59"/>
          <p:cNvPicPr preferRelativeResize="0">
            <a:picLocks noGrp="1"/>
          </p:cNvPicPr>
          <p:nvPr>
            <p:ph sz="quarter" idx="13"/>
          </p:nvPr>
        </p:nvPicPr>
        <p:blipFill rotWithShape="1">
          <a:blip r:embed="rId2">
            <a:alphaModFix/>
          </a:blip>
          <a:srcRect t="11602" b="5348"/>
          <a:stretch/>
        </p:blipFill>
        <p:spPr>
          <a:xfrm>
            <a:off x="723206" y="1454150"/>
            <a:ext cx="10839797" cy="49217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trelica udesno 4"/>
          <p:cNvSpPr/>
          <p:nvPr/>
        </p:nvSpPr>
        <p:spPr>
          <a:xfrm>
            <a:off x="141316" y="2360815"/>
            <a:ext cx="1064029" cy="30757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Pravokutnik 2"/>
          <p:cNvSpPr/>
          <p:nvPr/>
        </p:nvSpPr>
        <p:spPr>
          <a:xfrm>
            <a:off x="9301942" y="1645920"/>
            <a:ext cx="947651" cy="174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94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60;p60" descr="Slika na kojoj se prikazuje tekst&#10;&#10;Opis je automatski generiran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11822" b="5443"/>
          <a:stretch/>
        </p:blipFill>
        <p:spPr>
          <a:xfrm>
            <a:off x="503237" y="958850"/>
            <a:ext cx="11185500" cy="50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relica dolje 2"/>
          <p:cNvSpPr/>
          <p:nvPr/>
        </p:nvSpPr>
        <p:spPr>
          <a:xfrm>
            <a:off x="1288473" y="1546167"/>
            <a:ext cx="548640" cy="97258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9351818" y="1088967"/>
            <a:ext cx="939338" cy="257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237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10778"/>
          </a:xfrm>
        </p:spPr>
        <p:txBody>
          <a:bodyPr>
            <a:normAutofit fontScale="90000"/>
          </a:bodyPr>
          <a:lstStyle/>
          <a:p>
            <a:r>
              <a:rPr lang="hr-HR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ELEMENTI VREDNOVANJA</a:t>
            </a:r>
            <a:endParaRPr lang="hr-HR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Zajednički</a:t>
            </a:r>
          </a:p>
          <a:p>
            <a:r>
              <a:rPr lang="hr-H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Dodatni</a:t>
            </a:r>
          </a:p>
          <a:p>
            <a:r>
              <a:rPr lang="hr-H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posebni</a:t>
            </a:r>
            <a:endParaRPr lang="hr-H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238;p27" descr="0004.g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9158" y="1886989"/>
            <a:ext cx="3374966" cy="3316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690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467;p61"/>
          <p:cNvGraphicFramePr/>
          <p:nvPr>
            <p:extLst>
              <p:ext uri="{D42A27DB-BD31-4B8C-83A1-F6EECF244321}">
                <p14:modId xmlns:p14="http://schemas.microsoft.com/office/powerpoint/2010/main" val="3366572884"/>
              </p:ext>
            </p:extLst>
          </p:nvPr>
        </p:nvGraphicFramePr>
        <p:xfrm>
          <a:off x="368300" y="393700"/>
          <a:ext cx="11474450" cy="603203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17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8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LJETNI UPISNI ROK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DATUMI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1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strike="noStrike" cap="none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Početak</a:t>
                      </a:r>
                      <a:r>
                        <a:rPr lang="en-US" sz="1600" b="1" i="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prijava</a:t>
                      </a:r>
                      <a:r>
                        <a:rPr lang="en-US" sz="1600" b="1" i="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redovitih</a:t>
                      </a:r>
                      <a:r>
                        <a:rPr lang="en-US" sz="1600" b="1" i="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učenika</a:t>
                      </a:r>
                      <a:r>
                        <a:rPr lang="en-US" sz="1600" b="1" i="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 </a:t>
                      </a:r>
                      <a:r>
                        <a:rPr lang="en-US" sz="1600" b="1" i="0" u="none" strike="noStrike" cap="none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sustav</a:t>
                      </a:r>
                      <a:r>
                        <a:rPr lang="en-US" sz="1600" b="1" i="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r>
                        <a:rPr lang="hr-HR" sz="18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r>
                        <a:rPr lang="en-US" sz="18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en-US" sz="1800" b="1" i="0" u="none" strike="noStrike" cap="none" dirty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5. </a:t>
                      </a:r>
                      <a:r>
                        <a:rPr lang="en-US" sz="18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</a:t>
                      </a:r>
                      <a:r>
                        <a:rPr lang="hr-HR" sz="18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r>
                        <a:rPr lang="en-US" sz="18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u="none"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1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strike="noStrike" cap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Početak</a:t>
                      </a:r>
                      <a:r>
                        <a:rPr lang="en-US"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prijava</a:t>
                      </a:r>
                      <a:r>
                        <a:rPr lang="en-US"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obrazovnih</a:t>
                      </a:r>
                      <a:r>
                        <a:rPr lang="en-US"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programa</a:t>
                      </a:r>
                      <a:r>
                        <a:rPr lang="en-US"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1" i="0" u="none" strike="noStrike" cap="none" dirty="0" smtClean="0">
                          <a:solidFill>
                            <a:schemeClr val="accent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r>
                        <a:rPr lang="hr-HR" sz="1800" b="1" i="0" u="none" strike="noStrike" cap="none" smtClean="0">
                          <a:solidFill>
                            <a:schemeClr val="accent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r>
                        <a:rPr lang="en-US" sz="1800" b="1" i="0" u="none" strike="noStrike" cap="none" smtClean="0">
                          <a:solidFill>
                            <a:schemeClr val="accent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en-US" sz="1800" b="1" i="0" u="none" strike="noStrike" cap="none" dirty="0">
                          <a:solidFill>
                            <a:schemeClr val="accent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6. </a:t>
                      </a:r>
                      <a:r>
                        <a:rPr lang="en-US" sz="1800" b="1" i="0" u="none" strike="noStrike" cap="none" dirty="0" smtClean="0">
                          <a:solidFill>
                            <a:schemeClr val="accent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</a:t>
                      </a:r>
                      <a:r>
                        <a:rPr lang="hr-HR" sz="1800" b="1" i="0" u="none" strike="noStrike" cap="none" dirty="0" smtClean="0">
                          <a:solidFill>
                            <a:schemeClr val="accent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r>
                        <a:rPr lang="en-US" sz="1800" b="1" i="0" u="none" strike="noStrike" cap="none" dirty="0" smtClean="0">
                          <a:solidFill>
                            <a:schemeClr val="accent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u="none" dirty="0"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1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Završetak prijave obrazovnih programa koji zahtijevaju dodatne provjere 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hr-HR" sz="18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27</a:t>
                      </a:r>
                      <a:r>
                        <a:rPr lang="en-US" sz="18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hr-HR" sz="18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r>
                        <a:rPr lang="en-US" sz="18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202</a:t>
                      </a:r>
                      <a:r>
                        <a:rPr lang="hr-HR" sz="18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r>
                        <a:rPr lang="en-US" sz="18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048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1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Provođenje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1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dodatnih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1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ispita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1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1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provjera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1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1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unos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1" i="0" u="none" strike="noStrike" cap="none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rezultata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hr-HR" sz="14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30.6</a:t>
                      </a:r>
                      <a:r>
                        <a:rPr lang="en-US" sz="14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.-</a:t>
                      </a:r>
                      <a:r>
                        <a:rPr lang="hr-HR" sz="14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3</a:t>
                      </a:r>
                      <a:r>
                        <a:rPr lang="en-US" sz="14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7</a:t>
                      </a:r>
                      <a:r>
                        <a:rPr lang="en-US" sz="1400" b="1" i="0" u="none" strike="noStrike" cap="none" dirty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en-US" sz="14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</a:t>
                      </a:r>
                      <a:r>
                        <a:rPr lang="hr-HR" sz="14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r>
                        <a:rPr lang="en-US" sz="14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048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Završetak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prijava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obrazovnih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programa</a:t>
                      </a:r>
                      <a:endParaRPr sz="1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entury Gothic"/>
                        <a:buNone/>
                      </a:pPr>
                      <a:r>
                        <a:rPr lang="hr-HR" sz="1800" b="1" i="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r>
                        <a:rPr lang="en-US" sz="1800" b="1" i="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en-US" sz="18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7. </a:t>
                      </a:r>
                      <a:r>
                        <a:rPr lang="en-US" sz="1800" b="1" i="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</a:t>
                      </a:r>
                      <a:r>
                        <a:rPr lang="hr-HR" sz="1800" b="1" i="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r>
                        <a:rPr lang="en-US" sz="1800" b="1" i="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800" u="none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25" marR="91425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7184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600"/>
                        <a:buFont typeface="Calibri"/>
                        <a:buNone/>
                      </a:pP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OBJAVA KONAČNIH LJESTVICA PORETKA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hr-HR" sz="1800" b="1" i="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</a:t>
                      </a:r>
                      <a:r>
                        <a:rPr lang="en-US" sz="1800" b="1" i="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en-US" sz="18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7. </a:t>
                      </a:r>
                      <a:r>
                        <a:rPr lang="en-US" sz="1800" b="1" i="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</a:t>
                      </a:r>
                      <a:r>
                        <a:rPr lang="hr-HR" sz="1800" b="1" i="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r>
                        <a:rPr lang="en-US" sz="1800" b="1" i="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endParaRPr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25" marR="91425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16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473;p62"/>
          <p:cNvGraphicFramePr/>
          <p:nvPr>
            <p:extLst>
              <p:ext uri="{D42A27DB-BD31-4B8C-83A1-F6EECF244321}">
                <p14:modId xmlns:p14="http://schemas.microsoft.com/office/powerpoint/2010/main" val="2829912317"/>
              </p:ext>
            </p:extLst>
          </p:nvPr>
        </p:nvGraphicFramePr>
        <p:xfrm>
          <a:off x="484187" y="549273"/>
          <a:ext cx="11107725" cy="55273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09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39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LJETNI UPISNI ROK</a:t>
                      </a:r>
                      <a:endParaRPr dirty="0"/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1" i="0" u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DATUMI</a:t>
                      </a:r>
                      <a:endParaRPr/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11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Dostava</a:t>
                      </a:r>
                      <a:r>
                        <a:rPr lang="en-US" sz="18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dokumenata</a:t>
                      </a:r>
                      <a:r>
                        <a:rPr lang="en-US" sz="18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koji</a:t>
                      </a:r>
                      <a:r>
                        <a:rPr lang="en-US" sz="18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</a:t>
                      </a:r>
                      <a:r>
                        <a:rPr lang="en-US" sz="18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uvjet</a:t>
                      </a:r>
                      <a:r>
                        <a:rPr lang="en-US" sz="18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</a:t>
                      </a:r>
                      <a:r>
                        <a:rPr lang="en-US" sz="18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upis</a:t>
                      </a:r>
                      <a:r>
                        <a:rPr lang="en-US" sz="18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 </a:t>
                      </a:r>
                      <a:r>
                        <a:rPr lang="en-US" sz="18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određeni</a:t>
                      </a:r>
                      <a:r>
                        <a:rPr lang="en-US" sz="18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program </a:t>
                      </a:r>
                      <a:r>
                        <a:rPr lang="en-US" sz="18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obrazovanja</a:t>
                      </a:r>
                      <a:r>
                        <a:rPr lang="en-US" sz="18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srednje</a:t>
                      </a:r>
                      <a:r>
                        <a:rPr lang="en-US" sz="18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škole</a:t>
                      </a:r>
                      <a:r>
                        <a:rPr lang="en-US" sz="18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r-HR" sz="1800" b="1" i="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endParaRPr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hr-HR" sz="1600" b="1" i="0" u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1.) Upisnica (obrazac o upisu u 1. razred srednje škole) – </a:t>
                      </a:r>
                      <a:r>
                        <a:rPr lang="hr-HR" sz="1600" b="0" i="0" u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elektroničkim putem ili osobno u školu na propisani datum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endParaRPr lang="hr-HR" sz="1600" b="1" i="0" u="none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hr-HR" sz="1600" b="1" i="0" u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2.) Potvrda liječnika školske medicine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endParaRPr lang="hr-HR" sz="1600" b="1" i="0" u="none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hr-HR" sz="1600" b="1" i="0" u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) Potvrda obiteljskog liječnika ili liječnička svjedodžba medicine rada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endParaRPr lang="hr-HR" sz="1600" b="1" i="0" u="none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hr-HR" sz="1600" b="0" i="0" u="none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r>
                        <a:rPr lang="en-US" sz="1600" b="0" i="0" u="none" dirty="0" err="1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škole</a:t>
                      </a:r>
                      <a:r>
                        <a:rPr lang="en-US" sz="1600" b="0" i="0" u="none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same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određuju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točne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datume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zaprimanje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upisnica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dodatne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dokumentacije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prema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predviđenom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razdoblju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objavljuju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ih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natječaju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svojoj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mrežnoj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stranici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oglasnoj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ploči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škole</a:t>
                      </a:r>
                      <a:endParaRPr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hr-HR" sz="1800" b="1" i="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</a:t>
                      </a:r>
                      <a:r>
                        <a:rPr lang="en-US" sz="1800" b="1" i="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en-US" sz="18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– </a:t>
                      </a:r>
                      <a:r>
                        <a:rPr lang="hr-HR" sz="1800" b="1" i="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</a:t>
                      </a:r>
                      <a:r>
                        <a:rPr lang="en-US" sz="1800" b="1" i="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en-US" sz="18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7. </a:t>
                      </a:r>
                      <a:r>
                        <a:rPr lang="en-US" sz="1800" b="1" i="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</a:t>
                      </a:r>
                      <a:r>
                        <a:rPr lang="hr-HR" sz="1800" b="1" i="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r>
                        <a:rPr lang="en-US" sz="1800" b="1" i="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u="none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sng" dirty="0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95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Objava okvirnog broja slobodnih mjesta za jesenski rok</a:t>
                      </a:r>
                      <a:endParaRPr/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en-US" sz="1800" b="1" i="0" u="none" dirty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7. 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dirty="0"/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26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Službena objava slobodnih mjesta za jesenski upisni rok </a:t>
                      </a:r>
                      <a:endParaRPr/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11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en-US" sz="1800" b="1" i="0" u="none" dirty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8. 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dirty="0"/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9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478;p63"/>
          <p:cNvGraphicFramePr/>
          <p:nvPr>
            <p:extLst>
              <p:ext uri="{D42A27DB-BD31-4B8C-83A1-F6EECF244321}">
                <p14:modId xmlns:p14="http://schemas.microsoft.com/office/powerpoint/2010/main" val="914249385"/>
              </p:ext>
            </p:extLst>
          </p:nvPr>
        </p:nvGraphicFramePr>
        <p:xfrm>
          <a:off x="376237" y="60325"/>
          <a:ext cx="11439500" cy="622932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61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JESENSKI UPISNI ROK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1" i="0" u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DATUMI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Početak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prijava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sustav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prijava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obrazovnih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programa</a:t>
                      </a:r>
                      <a:endParaRPr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25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8.</a:t>
                      </a:r>
                      <a:r>
                        <a:rPr lang="hr-HR" sz="1800" b="1" i="0" u="none" baseline="0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0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hr-HR" sz="1600" b="1" i="0" u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Registracija </a:t>
                      </a:r>
                      <a:r>
                        <a:rPr lang="en-US" sz="1600" b="1" i="0" u="none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</a:t>
                      </a:r>
                      <a:r>
                        <a:rPr lang="en-US" sz="1600" b="1" i="0" u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kandidate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izvan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redovitog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sustava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obrazovanja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RH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Dostava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osobnih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dokumenata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svjedodžbi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kandidate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izvan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redovitog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sustava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obrazovanja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RH 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18. - 25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en-US" sz="1800" b="1" i="0" u="none" dirty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8. 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77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Dostava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dokumentacije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redovitih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učenika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-US" sz="16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stručno</a:t>
                      </a:r>
                      <a:r>
                        <a:rPr lang="en-US" sz="16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mišljenje</a:t>
                      </a:r>
                      <a:r>
                        <a:rPr lang="en-US" sz="16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HZZ-a </a:t>
                      </a:r>
                      <a:r>
                        <a:rPr lang="en-US" sz="16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16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ostali</a:t>
                      </a:r>
                      <a:r>
                        <a:rPr lang="en-US" sz="16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dokumenti</a:t>
                      </a:r>
                      <a:r>
                        <a:rPr lang="en-US" sz="16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kojima</a:t>
                      </a:r>
                      <a:r>
                        <a:rPr lang="en-US" sz="16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se </a:t>
                      </a:r>
                      <a:r>
                        <a:rPr lang="en-US" sz="16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ostvaruju</a:t>
                      </a:r>
                      <a:r>
                        <a:rPr lang="en-US" sz="16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dodatna</a:t>
                      </a:r>
                      <a:r>
                        <a:rPr lang="en-US" sz="16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prava</a:t>
                      </a:r>
                      <a:r>
                        <a:rPr lang="en-US" sz="16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</a:t>
                      </a:r>
                      <a:r>
                        <a:rPr lang="en-US" sz="16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upis</a:t>
                      </a:r>
                      <a:r>
                        <a:rPr lang="en-US" sz="16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16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sl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25. - 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en-US" sz="1800" b="1" i="0" u="none" dirty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8. 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Provođenje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dodatnih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ispita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provjera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unos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rezultata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en-US" sz="1800" b="1" i="0" u="none" dirty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8. 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dirty="0"/>
                    </a:p>
                  </a:txBody>
                  <a:tcPr marL="91425" marR="91425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516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Unos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prigovora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osobne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podatke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ocjene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natjecanja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podatke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temelju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kojih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se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ostvaruju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dodatna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prava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upis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en-US" sz="1800" b="1" i="0" u="none" dirty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8. 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0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Završetak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prijava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obrazovnih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programa</a:t>
                      </a:r>
                      <a:endParaRPr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en-US" sz="1800" b="1" i="0" u="none" dirty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8. 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75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Brisanje</a:t>
                      </a:r>
                      <a:r>
                        <a:rPr lang="en-US" sz="1600" b="1" i="0" u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kandidata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koji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nisu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zadovoljili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preduvjete</a:t>
                      </a:r>
                      <a:r>
                        <a:rPr lang="hr-HR" sz="1600" b="1" i="0" u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 lista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en-US" sz="1800" b="1" i="0" u="none" dirty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8. 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4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Objava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konačnih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ljestvica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poretka</a:t>
                      </a:r>
                      <a:endParaRPr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202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1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Dostava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dokumenata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koji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uvjet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upis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određeni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program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obrazovanja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srednje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škole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potvrda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liječnika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školske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medicine,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potvrda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obiteljskog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liječnika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ili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liječnička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svjedodžba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medicine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rada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ostali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dokumenti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kojima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ostvarena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prava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upis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b="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Dostava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potpisanog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obrasca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upisu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 1.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razred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srednje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škole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1600" b="1" i="0" u="none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upisnice</a:t>
                      </a:r>
                      <a:r>
                        <a:rPr lang="en-US" sz="1600" b="1" i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 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srednju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školu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koju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je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učenik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upisao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Century Gothic"/>
                        <a:buNone/>
                      </a:pPr>
                      <a:endParaRPr lang="hr-HR" sz="1800" b="1" i="0" u="none" dirty="0" smtClean="0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en-US" sz="1800" b="1" i="0" u="none" dirty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– 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202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45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485;p64"/>
          <p:cNvGraphicFramePr/>
          <p:nvPr>
            <p:extLst>
              <p:ext uri="{D42A27DB-BD31-4B8C-83A1-F6EECF244321}">
                <p14:modId xmlns:p14="http://schemas.microsoft.com/office/powerpoint/2010/main" val="1857213691"/>
              </p:ext>
            </p:extLst>
          </p:nvPr>
        </p:nvGraphicFramePr>
        <p:xfrm>
          <a:off x="626989" y="512747"/>
          <a:ext cx="10690052" cy="57479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75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7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65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PRIJAVA KANDIDATA S TEŠKOĆAMA U RAZVOJU-LJETNI ROK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DATUMI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30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Kandidati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teškoćama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razvoju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prijavljuju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se u ŽUO,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odnosno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Gradskom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uredu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obrazovanje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sport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mlada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Zagreba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iskazuju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svoj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odabir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liste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prioriteta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redom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kako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bi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željeli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upisati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obrazovne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programe</a:t>
                      </a:r>
                      <a:endParaRPr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hr-HR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r>
                        <a:rPr lang="en-US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– </a:t>
                      </a:r>
                      <a:r>
                        <a:rPr lang="hr-HR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r>
                        <a:rPr lang="en-US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 </a:t>
                      </a:r>
                      <a:r>
                        <a:rPr lang="en-US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r>
                        <a:rPr lang="hr-HR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34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endParaRPr lang="hr-HR" sz="1600" b="1" i="0" u="none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Upisna</a:t>
                      </a:r>
                      <a:r>
                        <a:rPr lang="en-US" sz="1600" b="1" i="0" u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povjerenstva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ŽUO-a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unose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navedene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odabire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sustav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NISpuSŠ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– 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202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11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endParaRPr lang="hr-HR" sz="1600" b="1" i="0" u="none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Provođenje</a:t>
                      </a:r>
                      <a:r>
                        <a:rPr lang="en-US" sz="1600" b="1" i="0" u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dodatnih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provjera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kandidate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teškoćama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razvoju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unos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rezultata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sustav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alibri"/>
                        <a:buNone/>
                      </a:pP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- 18.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 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664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endParaRPr lang="hr-HR" sz="1600" b="1" i="0" u="none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OBJAVA</a:t>
                      </a:r>
                      <a:r>
                        <a:rPr lang="hr-HR" sz="1600" b="1" i="0" u="none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KONAČNIH LJESTVICA PORETKA</a:t>
                      </a:r>
                      <a:endParaRPr u="none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hr-HR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n-US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 </a:t>
                      </a:r>
                      <a:r>
                        <a:rPr lang="en-US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r>
                        <a:rPr lang="hr-HR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8482">
                <a:tc>
                  <a:txBody>
                    <a:bodyPr/>
                    <a:lstStyle/>
                    <a:p>
                      <a:r>
                        <a:rPr lang="hr-HR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Dostava dokumenata koji su uvjet za upis u određeni program obrazovanja</a:t>
                      </a:r>
                    </a:p>
                    <a:p>
                      <a:r>
                        <a:rPr lang="hr-HR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srednje škole:</a:t>
                      </a:r>
                    </a:p>
                    <a:p>
                      <a:r>
                        <a:rPr lang="hr-H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Upisnica (obvezno za sve učenike) – dostavlja se elektronski</a:t>
                      </a:r>
                    </a:p>
                    <a:p>
                      <a:r>
                        <a:rPr lang="hr-H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putem srednje.e-upisi.hr ili dolaskom u školu na propisani datum</a:t>
                      </a:r>
                    </a:p>
                    <a:p>
                      <a:pPr algn="just"/>
                      <a:r>
                        <a:rPr lang="hr-HR" sz="14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Točan datum zaprimanja dokumenata dolaskom u školu objavljuje se na</a:t>
                      </a:r>
                    </a:p>
                    <a:p>
                      <a:pPr algn="just"/>
                      <a:r>
                        <a:rPr lang="hr-HR" sz="14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mrežnim stranicama i oglasnim pločama škola.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alibri"/>
                        <a:buNone/>
                      </a:pP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</a:t>
                      </a:r>
                      <a:r>
                        <a:rPr lang="hr-HR" sz="1600" b="1" i="0" u="none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– 9. 7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202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3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492;p65"/>
          <p:cNvGraphicFramePr/>
          <p:nvPr>
            <p:extLst>
              <p:ext uri="{D42A27DB-BD31-4B8C-83A1-F6EECF244321}">
                <p14:modId xmlns:p14="http://schemas.microsoft.com/office/powerpoint/2010/main" val="3872942802"/>
              </p:ext>
            </p:extLst>
          </p:nvPr>
        </p:nvGraphicFramePr>
        <p:xfrm>
          <a:off x="681037" y="374073"/>
          <a:ext cx="10650525" cy="601576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72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935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PRIJAVA KANDIDATA S TEŠKOĆAMA U RAZVOJU-JESENSKI ROK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DATUMI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8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Kandidati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teškoćama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razvoju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prijavljuju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se u ŽUO,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odnosno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Gradskom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uredu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obrazovanje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sport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mlada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Zagreba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iskazuju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svoj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odabir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liste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prioriteta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redom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kako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bi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željeli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upisati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obrazovne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programe</a:t>
                      </a:r>
                      <a:endParaRPr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 – 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 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69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Upisna povjerenstva ŽUO-a unose navedene odabire u sustav NISpuSŠ-a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alibri"/>
                        <a:buNone/>
                      </a:pP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 – 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 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Provođenje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dodatnih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provjera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kandidate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teškoćama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razvoju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unos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rezultata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sustav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alibri"/>
                        <a:buNone/>
                      </a:pP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 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8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OBJAVA KONAČNIH LJESTVICA PORETKA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alibri"/>
                        <a:buNone/>
                      </a:pP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 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7596">
                <a:tc>
                  <a:txBody>
                    <a:bodyPr/>
                    <a:lstStyle/>
                    <a:p>
                      <a:r>
                        <a:rPr lang="hr-HR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Dostava dokumenata koji su uvjet za upis u određeni program obrazovanja srednje škole:</a:t>
                      </a:r>
                    </a:p>
                    <a:p>
                      <a:r>
                        <a:rPr lang="hr-H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Upisnica (obvezno za sve učenike) – dostavlja se elektronski putem </a:t>
                      </a:r>
                      <a:r>
                        <a:rPr lang="hr-HR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srednje.e</a:t>
                      </a:r>
                      <a:r>
                        <a:rPr lang="hr-H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r>
                        <a:rPr lang="hr-H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upisi.hr ili dolaskom u školu na propisani datum</a:t>
                      </a:r>
                    </a:p>
                    <a:p>
                      <a:r>
                        <a:rPr lang="hr-HR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Točan datum zaprimanja dokumenata dolaskom u školu objavljuje se na mrežnim stranicama</a:t>
                      </a:r>
                    </a:p>
                    <a:p>
                      <a:r>
                        <a:rPr lang="hr-HR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oglasnim pločama škola.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alibri"/>
                        <a:buNone/>
                      </a:pP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 3. 9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202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791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499;p66"/>
          <p:cNvGraphicFramePr/>
          <p:nvPr>
            <p:extLst>
              <p:ext uri="{D42A27DB-BD31-4B8C-83A1-F6EECF244321}">
                <p14:modId xmlns:p14="http://schemas.microsoft.com/office/powerpoint/2010/main" val="32730313"/>
              </p:ext>
            </p:extLst>
          </p:nvPr>
        </p:nvGraphicFramePr>
        <p:xfrm>
          <a:off x="842962" y="673331"/>
          <a:ext cx="10650525" cy="53949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72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1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PRIJAVA UČENIKA KOJI SE UPISUJU U ODJELE ZA SPORTAŠE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DATUMI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87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Kandidati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koji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se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upisuju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razredne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odjele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sportaše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iskazuju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interes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upis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razredne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odjele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sportaše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NISpuSŠ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-u</a:t>
                      </a:r>
                      <a:endParaRPr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hr-HR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r>
                        <a:rPr lang="en-US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– </a:t>
                      </a:r>
                      <a:r>
                        <a:rPr lang="hr-HR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r>
                        <a:rPr lang="en-US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hr-HR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r>
                        <a:rPr lang="en-US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202</a:t>
                      </a:r>
                      <a:r>
                        <a:rPr lang="hr-HR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5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Ministarstvo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turizma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sporta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šalje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nerangirane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kandidata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prema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sportovima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nacionalnim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sportskim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savezima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svrhu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izrade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rang-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prema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sportovima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alibri"/>
                        <a:buNone/>
                      </a:pP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 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5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Nacionalni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sportski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savezi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izrađuju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preliminarne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rang-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prijavljenih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kandidata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prema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kriterijima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sportske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uspješnosti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alibri"/>
                        <a:buNone/>
                      </a:pP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 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 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23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Nacionalni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sportski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savezi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službeno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objavljuju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preliminarne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rang-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naslovnicama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svojih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mrežnih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stranica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kako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bi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kandidati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mogli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upozoriti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moguće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pogreške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prije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objavljivanja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konačne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rang-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liste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 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030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Prigovor kandidata na pogreške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(pogrešno upisani podaci, neupisani podaci i dr.)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Nacionalni sportski savezi ispravljaju rang liste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 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 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5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Nacionalni sportski savezi službeno objavljuju konačne rang-liste na naslovnicama svojih mrežnih stranica te ih dostavljaju Ministarstvu turizma i sporta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 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65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Unos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zaprimljenih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rang-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NISpuSŠ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dodjeljivanje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bodova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kandidatima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temelju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algoritma</a:t>
                      </a:r>
                      <a:endParaRPr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hr-HR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 </a:t>
                      </a:r>
                      <a:r>
                        <a:rPr lang="en-US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r>
                        <a:rPr lang="hr-HR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70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Literatura: </a:t>
            </a:r>
            <a:endParaRPr lang="hr-H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2834640"/>
            <a:ext cx="10363826" cy="2956559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hr-HR" cap="none" dirty="0" smtClean="0"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ZAKON O ODGOJU I OBRAZOVANJU U OSNOVNOJ I SREDNJOJ ŠKOLI </a:t>
            </a:r>
          </a:p>
          <a:p>
            <a:pPr lvl="0" algn="just"/>
            <a:r>
              <a:rPr lang="en-US" cap="none" dirty="0" smtClean="0"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PRAVILNIK </a:t>
            </a:r>
            <a:r>
              <a:rPr lang="en-US" cap="none" dirty="0"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O ELEMENTIMA I KRITERIJIMA ZA IZBOR KANDIDATA ZA UPIS U I. RAZRED SREDNJE </a:t>
            </a:r>
            <a:r>
              <a:rPr lang="en-US" cap="none" dirty="0" smtClean="0"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ŠKOLE</a:t>
            </a:r>
            <a:endParaRPr lang="hr-HR" cap="none" dirty="0" smtClean="0">
              <a:latin typeface="Times New Roman" panose="02020603050405020304" pitchFamily="18" charset="0"/>
              <a:ea typeface="Palatino Linotype"/>
              <a:cs typeface="Times New Roman" panose="02020603050405020304" pitchFamily="18" charset="0"/>
              <a:sym typeface="Palatino Linotype"/>
            </a:endParaRPr>
          </a:p>
          <a:p>
            <a:pPr lvl="0" algn="just"/>
            <a:r>
              <a:rPr lang="hr-HR" cap="none" dirty="0" smtClean="0"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PRAVILNIK O OSNOVNOŠKOLSKOM I SREDNJEŠKOLSKOM ODGOJU I OBRAZOVANJU UČENIKA S TEŠKOĆAMA U RAZVOJU</a:t>
            </a:r>
          </a:p>
          <a:p>
            <a:pPr lvl="0" algn="just"/>
            <a:r>
              <a:rPr lang="hr-HR" cap="none" dirty="0" smtClean="0"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ODLUKA O UPISU UČENIKA U I. RAZRED SREDNJE ŠKOLE U ŠKOLSKOJ GODINI 2025./2026. </a:t>
            </a:r>
          </a:p>
          <a:p>
            <a:pPr algn="just"/>
            <a:r>
              <a:rPr lang="hr-HR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https://srednje.e-upisi.hr/#/</a:t>
            </a:r>
            <a:endParaRPr lang="hr-HR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945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3097272"/>
          </a:xfrm>
        </p:spPr>
        <p:txBody>
          <a:bodyPr>
            <a:normAutofit/>
          </a:bodyPr>
          <a:lstStyle/>
          <a:p>
            <a:r>
              <a:rPr lang="hr-HR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pažnji!</a:t>
            </a:r>
            <a:endParaRPr lang="hr-HR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oogle Shape;519;p67" descr="0038.g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31426" y="3715789"/>
            <a:ext cx="3341717" cy="2086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34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384562"/>
            <a:ext cx="10364451" cy="811850"/>
          </a:xfrm>
        </p:spPr>
        <p:txBody>
          <a:bodyPr>
            <a:normAutofit fontScale="90000"/>
          </a:bodyPr>
          <a:lstStyle/>
          <a:p>
            <a:r>
              <a:rPr lang="hr-H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Zajednički element</a:t>
            </a:r>
            <a:endParaRPr lang="hr-H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831899" y="1463042"/>
            <a:ext cx="10446327" cy="511722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upis u programe za stjecanje </a:t>
            </a:r>
            <a:r>
              <a:rPr lang="hr-HR" b="1" u="sng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strukovne kvalifikacije i programe obrazovanja vezane za obrte u trajanju od najmanje tri godine 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prosjeci zaključnih ocjena iz svih nastavnih predmeta na dvije decimale u posljednja četiri razreda osnovnog obrazovanja</a:t>
            </a:r>
          </a:p>
          <a:p>
            <a:pPr marL="0" indent="0">
              <a:buNone/>
            </a:pPr>
            <a:r>
              <a:rPr lang="hr-HR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hr-HR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takav je način moguće steći najviše </a:t>
            </a:r>
            <a:r>
              <a:rPr lang="hr-HR" sz="3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bodova.</a:t>
            </a:r>
          </a:p>
          <a:p>
            <a:pPr marL="0" indent="0">
              <a:buNone/>
            </a:pPr>
            <a:endParaRPr lang="hr-HR" sz="36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zaključne ocjene u posljednja dva razreda osnovnoga obrazovanja iz nastavnih predmeta Hrvatski jezik, Matematika i prvi strani jezik ( Engleski jezik)</a:t>
            </a:r>
          </a:p>
          <a:p>
            <a:pPr marL="0" indent="0">
              <a:buNone/>
            </a:pPr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r-HR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takav je način moguće steći najviše </a:t>
            </a:r>
            <a:r>
              <a:rPr lang="hr-HR" sz="3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bodova</a:t>
            </a:r>
            <a:r>
              <a:rPr lang="hr-HR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36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sz="3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(20+30= </a:t>
            </a:r>
            <a:r>
              <a:rPr lang="hr-HR" sz="36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r-HR" sz="3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 bodova)</a:t>
            </a:r>
            <a:endParaRPr lang="hr-HR" sz="36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0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418743" y="324741"/>
            <a:ext cx="11494093" cy="6187154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upis u </a:t>
            </a:r>
            <a:r>
              <a:rPr lang="hr-HR" b="1" u="sng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gimnazijske programe i programe obrazovanja za stjecanje strukovne kvalifikacije u trajanju od najmanje četiri godine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prosjeci zaključnih ocjena iz svih nastavnih predmeta na dvije decimale u posljednja četiri razreda osnovnog </a:t>
            </a:r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obrazovanja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takav je način moguće steći najviše </a:t>
            </a:r>
            <a:r>
              <a:rPr lang="hr-HR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bodova</a:t>
            </a:r>
            <a:endParaRPr lang="hr-HR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zaključne ocjene u posljednja dva razreda osnovnoga obrazovanja iz nastavnih predmeta Hrvatski jezik, Matematika i prvi strani jezik ( Engleski jezik)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takav je način moguće steći najviše </a:t>
            </a:r>
            <a:r>
              <a:rPr lang="hr-HR" sz="3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hr-HR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bodova</a:t>
            </a:r>
            <a:endParaRPr lang="hr-HR" sz="36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triju nastavnih predmeta važnih za nastavak obrazovanja u pojedinim programima obrazovanja ( dva </a:t>
            </a:r>
            <a:r>
              <a:rPr lang="hr-HR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propisana Popisom predmeta posebno važnih za upis koji je sastavni dio Pravilnika</a:t>
            </a:r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hr-HR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jedan samostalno određuje srednja škola </a:t>
            </a:r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obveznih predmeta koji se uče u osnovnoj školi).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takav je način moguće steći najviše </a:t>
            </a:r>
            <a:r>
              <a:rPr lang="hr-HR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bodova. </a:t>
            </a:r>
            <a:endParaRPr lang="hr-HR" sz="36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hr-HR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hr-HR" sz="3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(20+30+30= </a:t>
            </a:r>
            <a:r>
              <a:rPr lang="hr-HR" sz="36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r-HR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hr-HR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bodova)</a:t>
            </a:r>
          </a:p>
          <a:p>
            <a:pPr marL="0" indent="0" algn="just">
              <a:buNone/>
            </a:pPr>
            <a:endParaRPr lang="hr-HR" sz="36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hr-HR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4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86087"/>
          </a:xfrm>
        </p:spPr>
        <p:txBody>
          <a:bodyPr>
            <a:normAutofit/>
          </a:bodyPr>
          <a:lstStyle/>
          <a:p>
            <a:r>
              <a:rPr lang="hr-H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DODATNI ELEMENTI</a:t>
            </a:r>
            <a:endParaRPr lang="hr-H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Sposobnosti, darovitosti i znanja:</a:t>
            </a:r>
          </a:p>
          <a:p>
            <a:r>
              <a:rPr lang="hr-HR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osnovi provjere (ispitivanja) posebnih znanja, vještina, sposobnosti i darovitosti; </a:t>
            </a:r>
            <a:r>
              <a:rPr lang="hr-HR" sz="3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hr-HR" sz="32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r-HR" sz="3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bodova)</a:t>
            </a:r>
          </a:p>
          <a:p>
            <a:r>
              <a:rPr lang="hr-HR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r-HR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osnovi rezultata postignutih na natjecanjima u znanju;</a:t>
            </a:r>
          </a:p>
          <a:p>
            <a:r>
              <a:rPr lang="hr-HR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r-HR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osnovi rezultata postignutih na natjecanjima školskih sportskih društava. </a:t>
            </a:r>
            <a:endParaRPr lang="hr-HR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19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52588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VREDNOVANJE REZULTATA POSTIGNUTIH NA NATJECANJIMA U ZNANJU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817577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87" y="1687484"/>
            <a:ext cx="10515600" cy="468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0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299259"/>
            <a:ext cx="10364451" cy="1172094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VREDNOVANJE REZULTATA POSTIGNUTIH NA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SPORTSKIM NATJECANJIMA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12" name="Google Shape;297;p36"/>
          <p:cNvGraphicFramePr/>
          <p:nvPr>
            <p:extLst>
              <p:ext uri="{D42A27DB-BD31-4B8C-83A1-F6EECF244321}">
                <p14:modId xmlns:p14="http://schemas.microsoft.com/office/powerpoint/2010/main" val="582583961"/>
              </p:ext>
            </p:extLst>
          </p:nvPr>
        </p:nvGraphicFramePr>
        <p:xfrm>
          <a:off x="913775" y="1579418"/>
          <a:ext cx="10424786" cy="446259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7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6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450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entury Gothic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Vrsta natjecanja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entury Gothic"/>
                        <a:buNone/>
                      </a:pPr>
                      <a:endParaRPr sz="1800" b="1" i="0" u="none" strike="noStrike" cap="non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 dirty="0" err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Opis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Broj bodova koji se dodaju na broj bodova koji je utvrđen tijekom postupka vrednovanja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152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Natjecanja školskih sportskih društava</a:t>
                      </a:r>
                      <a:endParaRPr/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Učenici koji su na državnom natjecanju kao članovi ekipe osvojili </a:t>
                      </a: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prvo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mjesto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entury Gothic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 boda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2704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Učenici koji su na državnom natjecanju kao članovi ekipe osvojili </a:t>
                      </a: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drugo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mjesto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entury Gothic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boda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4229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Učenici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koji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državnom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natjecanju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kao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članovi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ekipe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osvojili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treće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mjesto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entury Gothic"/>
                        <a:buNone/>
                      </a:pP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bod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77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02218"/>
          </a:xfrm>
        </p:spPr>
        <p:txBody>
          <a:bodyPr>
            <a:normAutofit/>
          </a:bodyPr>
          <a:lstStyle/>
          <a:p>
            <a:r>
              <a:rPr lang="hr-H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POSEBAN ELEMENT</a:t>
            </a:r>
            <a:endParaRPr lang="hr-H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731521" y="1562793"/>
            <a:ext cx="11139054" cy="5104014"/>
          </a:xfrm>
        </p:spPr>
        <p:txBody>
          <a:bodyPr>
            <a:normAutofit lnSpcReduction="10000"/>
          </a:bodyPr>
          <a:lstStyle/>
          <a:p>
            <a:r>
              <a:rPr lang="hr-HR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r-H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andidat sa zdravstvenim teškoćama; </a:t>
            </a:r>
            <a:r>
              <a:rPr lang="hr-HR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zdravstvene teškoće ili dugotrajno liječenje utjecalo na postizanje rezultata) </a:t>
            </a:r>
            <a:r>
              <a:rPr lang="hr-H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hr-HR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bod) </a:t>
            </a:r>
          </a:p>
          <a:p>
            <a:r>
              <a:rPr lang="hr-HR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r-H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andidat koji živi u otežanim uvjetima obrazovanja uzrokovanim nepovoljnim ekonomskim, socijalnim te odgojnim čimbenicima; </a:t>
            </a:r>
            <a:r>
              <a:rPr lang="hr-HR" sz="19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(roditelj s dugotrajnom teškom bolesti, dugotrajno nezaposlena oba roditelja, samohrani roditelj korisnik socijalne skrbi, jedan roditelj preminuo, bez odgovarajuće roditeljske skrbi)</a:t>
            </a:r>
            <a:r>
              <a:rPr lang="hr-HR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( 1bod) </a:t>
            </a:r>
          </a:p>
          <a:p>
            <a:r>
              <a:rPr lang="hr-HR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r-H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andidat pripadnik nacionalne manjine Roma </a:t>
            </a:r>
            <a:r>
              <a:rPr lang="hr-HR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( 2 boda) </a:t>
            </a:r>
          </a:p>
          <a:p>
            <a:r>
              <a:rPr lang="hr-HR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r-H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andidat hrvatski državljanin čiji su roditelji državni službenici po službenoj dužnosti bili upućeni na rad u inozemstvo u ime Republike Hrvatske ( </a:t>
            </a:r>
            <a:r>
              <a:rPr lang="hr-HR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izravan upis) </a:t>
            </a:r>
          </a:p>
          <a:p>
            <a:endParaRPr lang="hr-HR" cap="none" dirty="0"/>
          </a:p>
        </p:txBody>
      </p:sp>
    </p:spTree>
    <p:extLst>
      <p:ext uri="{BB962C8B-B14F-4D97-AF65-F5344CB8AC3E}">
        <p14:creationId xmlns:p14="http://schemas.microsoft.com/office/powerpoint/2010/main" val="13618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Vrednovanje uspjeha kandidata s teškoćama u razvoju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hr-HR" dirty="0" smtClean="0"/>
          </a:p>
          <a:p>
            <a:r>
              <a:rPr lang="hr-HR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kandidat koji je osnovnu školu završio prema rješenju ureda državne uprave o primjerenom programu obrazovanja</a:t>
            </a:r>
          </a:p>
          <a:p>
            <a:pPr marL="0" indent="0">
              <a:buNone/>
            </a:pPr>
            <a:endParaRPr lang="hr-HR" sz="24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r-HR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angiraju se na zasebnim ljestvicama poretka temeljem ostvarenog ukupnog broja ostvarenog pri vrednovanju uz stručno mišljenje službe za profesionalno usmjeravanje HZZ-a</a:t>
            </a:r>
            <a:endParaRPr lang="hr-HR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5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860</TotalTime>
  <Words>1621</Words>
  <Application>Microsoft Office PowerPoint</Application>
  <PresentationFormat>Široki zaslon</PresentationFormat>
  <Paragraphs>186</Paragraphs>
  <Slides>27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35" baseType="lpstr">
      <vt:lpstr>Arial</vt:lpstr>
      <vt:lpstr>Calibri</vt:lpstr>
      <vt:lpstr>Century Gothic</vt:lpstr>
      <vt:lpstr>Palatino Linotype</vt:lpstr>
      <vt:lpstr>Times New Roman</vt:lpstr>
      <vt:lpstr>Tw Cen MT</vt:lpstr>
      <vt:lpstr>Wingdings</vt:lpstr>
      <vt:lpstr>Kapljica</vt:lpstr>
      <vt:lpstr>UPISI U SREDNJE ŠKOLE  ŠK. GOD. 2025./26. E - UPISI</vt:lpstr>
      <vt:lpstr>ELEMENTI VREDNOVANJA</vt:lpstr>
      <vt:lpstr>Zajednički element</vt:lpstr>
      <vt:lpstr>PowerPoint prezentacija</vt:lpstr>
      <vt:lpstr>DODATNI ELEMENTI</vt:lpstr>
      <vt:lpstr>VREDNOVANJE REZULTATA POSTIGNUTIH NA NATJECANJIMA U ZNANJU</vt:lpstr>
      <vt:lpstr>VREDNOVANJE REZULTATA POSTIGNUTIH NA  SPORTSKIM NATJECANJIMA</vt:lpstr>
      <vt:lpstr>POSEBAN ELEMENT</vt:lpstr>
      <vt:lpstr>Vrednovanje uspjeha kandidata s teškoćama u razvoju</vt:lpstr>
      <vt:lpstr>E - upisi</vt:lpstr>
      <vt:lpstr>UPISI NA WEB STRANICI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Odabir moguć od 25. 6. 2025.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Literatura: 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UPISI U SREDNJE ŠKOLE  ŠK. GOD. 2022./23. E - UPISI</dc:title>
  <dc:creator>Rčunalo</dc:creator>
  <cp:lastModifiedBy>Josip Vuleta</cp:lastModifiedBy>
  <cp:revision>65</cp:revision>
  <dcterms:created xsi:type="dcterms:W3CDTF">2022-06-03T09:43:41Z</dcterms:created>
  <dcterms:modified xsi:type="dcterms:W3CDTF">2025-06-03T07:17:05Z</dcterms:modified>
</cp:coreProperties>
</file>