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12192000" cy="6858000"/>
  <p:notesSz cx="6858000" cy="9144000"/>
  <p:custDataLst>
    <p:tags r:id="rId20"/>
  </p:custDataLst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61FD6-5796-4FCD-99CE-B1EE574881CB}" type="datetimeFigureOut">
              <a:rPr lang="hr-HR" smtClean="0"/>
              <a:t>4.2.2025.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D7B7C-597E-4547-8132-C312A435562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5077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4F23A-2A47-4FDE-ADC8-1E0ED1CC3379}" type="datetimeFigureOut">
              <a:rPr lang="hr-HR" smtClean="0"/>
              <a:t>4.2.2025.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BAC7D-78B0-4C4B-BE68-4AC75EE9975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723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BAC7D-78B0-4C4B-BE68-4AC75EE99753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300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smtClean="0"/>
              <a:t>Kliknite da biste uredili stil podnaslova matrice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78B05C-3074-43FD-846D-D22E567C2D70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  <p:grpSp>
        <p:nvGrpSpPr>
          <p:cNvPr id="7" name="Grupa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Slika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upa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Zaobljeni pravokutnik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hr-HR" dirty="0"/>
              </a:p>
            </p:txBody>
          </p:sp>
          <p:sp>
            <p:nvSpPr>
              <p:cNvPr id="11" name="Zaobljeni pravokutnik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hr-HR" dirty="0"/>
              </a:p>
            </p:txBody>
          </p:sp>
          <p:sp>
            <p:nvSpPr>
              <p:cNvPr id="12" name="Zaobljeni pravokutnik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hr-HR" dirty="0"/>
              </a:p>
            </p:txBody>
          </p:sp>
          <p:sp>
            <p:nvSpPr>
              <p:cNvPr id="13" name="Zaobljeni pravokutnik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hr-HR" dirty="0"/>
              </a:p>
            </p:txBody>
          </p:sp>
        </p:grpSp>
      </p:grpSp>
      <p:sp>
        <p:nvSpPr>
          <p:cNvPr id="14" name="Elipsa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5" name="Pravokutnik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6" name="Jednakokračni trokut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7" name="Para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8" name="Srce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E96C2E-D827-4268-9CEE-EF164ADD5B88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li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DEB719-8DEA-4B26-8DAF-8B41FA42F811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47530-AC63-4B5A-95DC-2D050DA715DE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7C3DAF-9F57-4A7B-8FC8-C25EC8972793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ni slajd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smtClean="0"/>
              <a:t>Kliknite da biste uredili stil podnaslova matrice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F9A92D-250A-4988-BA8C-336CD892A2B9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  <p:grpSp>
        <p:nvGrpSpPr>
          <p:cNvPr id="7" name="Grupa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Slika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Zaobljeni pravokutnik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dirty="0"/>
            </a:p>
          </p:txBody>
        </p:sp>
        <p:sp>
          <p:nvSpPr>
            <p:cNvPr id="10" name="Zaobljeni pravokutnik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dirty="0"/>
            </a:p>
          </p:txBody>
        </p:sp>
      </p:grpSp>
      <p:sp>
        <p:nvSpPr>
          <p:cNvPr id="11" name="Elipsa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2" name="Pravokutnik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3" name="Jednakokračni trokut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4" name="Para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  <p:sp>
        <p:nvSpPr>
          <p:cNvPr id="15" name="Srce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AA7D69-E5A7-43CF-B3C3-9D2545CF3BD3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9DC867-4955-4393-9CC2-1521D48A1B86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711B2-174B-4A1C-A9E1-2579BAC6D76E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hr-HR" smtClean="0"/>
              <a:t>Uredite stilove teksta matrice</a:t>
            </a:r>
          </a:p>
          <a:p>
            <a:pPr lvl="1" rtl="0"/>
            <a:r>
              <a:rPr lang="hr-HR" smtClean="0"/>
              <a:t>Druga razina</a:t>
            </a:r>
          </a:p>
          <a:p>
            <a:pPr lvl="2" rtl="0"/>
            <a:r>
              <a:rPr lang="hr-HR" smtClean="0"/>
              <a:t>Treća razina</a:t>
            </a:r>
          </a:p>
          <a:p>
            <a:pPr lvl="3" rtl="0"/>
            <a:r>
              <a:rPr lang="hr-HR" smtClean="0"/>
              <a:t>Četvrta razina</a:t>
            </a:r>
          </a:p>
          <a:p>
            <a:pPr lvl="4" rtl="0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DF4AE5-37C2-4CA7-9EDD-153B7EDE9F6B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930FC5-B91C-48B5-8879-C3BD747E0F6F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DE5D69-683E-4D86-BDC0-6C62482552F7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61AFD67-53B5-4D12-BBCC-2B4AF2A776BD}" type="datetime1">
              <a:rPr lang="hr-HR" smtClean="0"/>
              <a:t>4.2.2025.</a:t>
            </a:fld>
            <a:endParaRPr lang="hr-HR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matski oblik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40" name="Pravokutnik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42" name="Pravokutnik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46" name="Prostoručni oblik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47" name="Prostoručni oblik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49" name="Prostoručni oblik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52" name="Prostoručni oblik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55" name="Prostoručni oblik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56" name="Prostoručni oblik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59" name="Prostoručni oblik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60" name="Prostoručni oblik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80" name="Prostoručni oblik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86" name="Prostoručni oblik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192" name="Prostoručni oblik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212" name="Prostoručni oblik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250" name="Prostoručni oblik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r-HR" dirty="0"/>
          </a:p>
        </p:txBody>
      </p:sp>
      <p:sp>
        <p:nvSpPr>
          <p:cNvPr id="2" name="Pravokutnik 1"/>
          <p:cNvSpPr/>
          <p:nvPr/>
        </p:nvSpPr>
        <p:spPr>
          <a:xfrm>
            <a:off x="390155" y="209712"/>
            <a:ext cx="54198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6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Priprema za polazak u prvi </a:t>
            </a:r>
            <a:r>
              <a:rPr lang="hr-HR" sz="6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razred OŠ </a:t>
            </a:r>
            <a:endParaRPr lang="hr-HR" sz="6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876300" y="4584714"/>
            <a:ext cx="40816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Osnovna škola 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Biograd</a:t>
            </a:r>
            <a:endParaRPr lang="hr-HR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Josip Vuleta, </a:t>
            </a:r>
            <a:r>
              <a:rPr lang="hr-HR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stručni suradnik pedagog</a:t>
            </a:r>
            <a:endParaRPr lang="hr-HR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Biograd na Moru, siječanj 2025. 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0435" y="512466"/>
            <a:ext cx="6018963" cy="60893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t"/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>OTEŽANI POČETAK MOGU IMATI DJECA KOJA:</a:t>
            </a:r>
            <a:br>
              <a:rPr lang="hr-HR" sz="2400" b="1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2400" dirty="0" smtClean="0"/>
              <a:t>još uvijek izrazito teško podnose odvajanje od roditelja</a:t>
            </a:r>
            <a:br>
              <a:rPr lang="hr-HR" sz="2400" dirty="0" smtClean="0"/>
            </a:br>
            <a:r>
              <a:rPr lang="hr-HR" sz="2400" dirty="0" smtClean="0"/>
              <a:t>često plačem reagiraju na odvajanje </a:t>
            </a:r>
            <a:br>
              <a:rPr lang="hr-HR" sz="2400" dirty="0" smtClean="0"/>
            </a:br>
            <a:r>
              <a:rPr lang="hr-HR" sz="2400" dirty="0" smtClean="0"/>
              <a:t>povučena su i </a:t>
            </a:r>
            <a:br>
              <a:rPr lang="hr-HR" sz="2400" dirty="0" smtClean="0"/>
            </a:br>
            <a:r>
              <a:rPr lang="hr-HR" sz="2400" dirty="0" smtClean="0"/>
              <a:t>rijetko se spontano obraćaju odraslima i drugoj djeci</a:t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09398" y="512467"/>
            <a:ext cx="5958673" cy="60893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t"/>
            <a:endParaRPr lang="hr-HR" b="1" dirty="0" smtClean="0"/>
          </a:p>
          <a:p>
            <a:pPr fontAlgn="t"/>
            <a:r>
              <a:rPr lang="hr-HR" b="1" dirty="0" smtClean="0"/>
              <a:t>DOBAR </a:t>
            </a:r>
            <a:r>
              <a:rPr lang="hr-HR" b="1" dirty="0"/>
              <a:t>POČETAK U ŠKOLI IMAJU DJECA KOJA: </a:t>
            </a:r>
            <a:endParaRPr lang="hr-HR" dirty="0"/>
          </a:p>
          <a:p>
            <a:pPr fontAlgn="t"/>
            <a:endParaRPr lang="hr-HR" dirty="0" smtClean="0"/>
          </a:p>
          <a:p>
            <a:pPr fontAlgn="t"/>
            <a:r>
              <a:rPr lang="hr-HR" dirty="0" smtClean="0"/>
              <a:t>imaju </a:t>
            </a:r>
            <a:r>
              <a:rPr lang="hr-HR" dirty="0"/>
              <a:t>dobru sliku o sebi</a:t>
            </a:r>
          </a:p>
          <a:p>
            <a:pPr fontAlgn="t"/>
            <a:r>
              <a:rPr lang="hr-HR" dirty="0"/>
              <a:t>znaju rješavati probleme i sukobe</a:t>
            </a:r>
          </a:p>
          <a:p>
            <a:pPr fontAlgn="t"/>
            <a:r>
              <a:rPr lang="hr-HR" dirty="0"/>
              <a:t>p</a:t>
            </a:r>
            <a:r>
              <a:rPr lang="hr-HR" dirty="0" smtClean="0"/>
              <a:t>onose se uspjehom/podnose </a:t>
            </a:r>
            <a:r>
              <a:rPr lang="hr-HR" dirty="0"/>
              <a:t>neuspjeh</a:t>
            </a:r>
          </a:p>
          <a:p>
            <a:pPr fontAlgn="t"/>
            <a:r>
              <a:rPr lang="hr-HR" dirty="0"/>
              <a:t>prihvaćaju odgovornost za svoje postupke </a:t>
            </a:r>
          </a:p>
          <a:p>
            <a:pPr fontAlgn="t"/>
            <a:r>
              <a:rPr lang="hr-HR" dirty="0"/>
              <a:t>podnose frustraciju</a:t>
            </a:r>
          </a:p>
          <a:p>
            <a:pPr fontAlgn="t"/>
            <a:r>
              <a:rPr lang="hr-HR" dirty="0"/>
              <a:t>dijele stvari s prijateljima</a:t>
            </a:r>
          </a:p>
          <a:p>
            <a:pPr fontAlgn="t"/>
            <a:r>
              <a:rPr lang="hr-HR" dirty="0"/>
              <a:t>znaju se dogovarati i pridržavati pravila</a:t>
            </a:r>
          </a:p>
          <a:p>
            <a:pPr fontAlgn="t"/>
            <a:r>
              <a:rPr lang="hr-HR" dirty="0"/>
              <a:t>uporna su  </a:t>
            </a:r>
          </a:p>
          <a:p>
            <a:endParaRPr lang="hr-HR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5410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34048" y="140677"/>
            <a:ext cx="9144000" cy="612950"/>
          </a:xfrm>
        </p:spPr>
        <p:txBody>
          <a:bodyPr>
            <a:normAutofit fontScale="90000"/>
          </a:bodyPr>
          <a:lstStyle/>
          <a:p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Što roditelji mogu napraviti?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90435" y="1369033"/>
            <a:ext cx="6832879" cy="410731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Svojim ponašanjem pružiti primjer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Odrediti granice i pravila ponašanja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Polako povećavati obveze koje dijete može samo kako bi se razvijala samostalnost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Biti dosljedan u svom odnosu prema djetetu – svako dijete će u jednom trenutku testirati granice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Redovito davati djetetu povratne informacije - one moraju biti jasne i konkretne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Dozvoliti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djetetu da uči na svojim pogreškama i ponekad ga pustiti da pogriješi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Pohvaliti dijete kada napravi nešto dobro te obrazložiti kako je to dobro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Izbjegavati kritike, a ukoliko kritizirate dijete usmjeriti se isključivo na ponašanje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Svakodnevno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razgovarati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pokazivati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interes za njegove aktivnosti </a:t>
            </a: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436901" y="876664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Roditelji i dijete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8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933506" y="660956"/>
            <a:ext cx="7710435" cy="1128468"/>
          </a:xfrm>
        </p:spPr>
        <p:txBody>
          <a:bodyPr>
            <a:normAutofit fontScale="90000"/>
          </a:bodyPr>
          <a:lstStyle/>
          <a:p>
            <a:r>
              <a:rPr lang="hr-HR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Suradnja</a:t>
            </a:r>
            <a:r>
              <a:rPr lang="hr-HR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01452" y="1517301"/>
            <a:ext cx="6410848" cy="3740499"/>
          </a:xfrm>
        </p:spPr>
        <p:txBody>
          <a:bodyPr>
            <a:normAutofit fontScale="85000" lnSpcReduction="10000"/>
          </a:bodyPr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Prije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polaska u školu, </a:t>
            </a:r>
            <a:r>
              <a:rPr lang="hr-HR" b="1" dirty="0">
                <a:latin typeface="Times New Roman" pitchFamily="18" charset="0"/>
                <a:cs typeface="Times New Roman" pitchFamily="18" charset="0"/>
              </a:rPr>
              <a:t>podijelite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Povjerenstvom </a:t>
            </a:r>
            <a:r>
              <a:rPr lang="hr-HR" b="1" i="1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upis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(pedagogom, psihologom…) sve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važne informacije o Vašem djetetu.  </a:t>
            </a: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Nakon polaska u školu </a:t>
            </a:r>
            <a:r>
              <a:rPr lang="hr-HR" b="1" dirty="0">
                <a:latin typeface="Times New Roman" pitchFamily="18" charset="0"/>
                <a:cs typeface="Times New Roman" pitchFamily="18" charset="0"/>
              </a:rPr>
              <a:t>redovito komunicirajte s učiteljicom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čak i kada se čini da je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sve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u redu.</a:t>
            </a: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U slučaju </a:t>
            </a:r>
            <a:r>
              <a:rPr lang="hr-HR" b="1" dirty="0">
                <a:latin typeface="Times New Roman" pitchFamily="18" charset="0"/>
                <a:cs typeface="Times New Roman" pitchFamily="18" charset="0"/>
              </a:rPr>
              <a:t>velikih promjena u obiteljskim okolnostima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kontaktirajte školu.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139425" y="660956"/>
            <a:ext cx="2329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Roditelji i škola </a:t>
            </a:r>
            <a:endParaRPr lang="hr-HR" sz="2400" dirty="0"/>
          </a:p>
        </p:txBody>
      </p:sp>
      <p:pic>
        <p:nvPicPr>
          <p:cNvPr id="5" name="Rezervirano mjesto sadržaja 3" descr="roditelji_slik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167" y="1653286"/>
            <a:ext cx="4962373" cy="325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9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423138" y="238108"/>
            <a:ext cx="5349073" cy="364793"/>
          </a:xfrm>
        </p:spPr>
        <p:txBody>
          <a:bodyPr>
            <a:noAutofit/>
          </a:bodyPr>
          <a:lstStyle/>
          <a:p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Roditelji i polazak u školu </a:t>
            </a:r>
            <a:endParaRPr lang="hr-HR" sz="2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475622" y="420504"/>
            <a:ext cx="3439886" cy="1655762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Pričajte o pozitivnim </a:t>
            </a: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stvarima koje ste vi </a:t>
            </a: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doživjeli u školi, što ste </a:t>
            </a: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naučili…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9428704" y="475473"/>
            <a:ext cx="18756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Razgovarajte o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razlikama između vrtića i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škole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964642" y="2149903"/>
            <a:ext cx="26293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Razvijajte osjećaj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odgovornosti i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samodiscipline kroz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jednostavne obaveze kod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kuće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3892061" y="1411239"/>
            <a:ext cx="23278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Ukoliko može, neka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dijete samo bira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pribor i školsku torbu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te uredite mjesto za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učenje.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-117231" y="3787784"/>
            <a:ext cx="30814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Prođite s djetetom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osnovna pravila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ponašanja te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potičite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opću kulturu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(npr.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odraslim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osobama s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e obraća s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Vi)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4210259" y="3787784"/>
            <a:ext cx="24819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Recite mu da vjerujete </a:t>
            </a: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u njega i da ćete biti tu</a:t>
            </a:r>
          </a:p>
          <a:p>
            <a:pPr algn="ctr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kad bude trebao pomoć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dirty="0">
                <a:latin typeface="Times New Roman" pitchFamily="18" charset="0"/>
                <a:cs typeface="Times New Roman" pitchFamily="18" charset="0"/>
              </a:rPr>
              <a:t>te da svatko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može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pogriješiti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90435" y="238108"/>
            <a:ext cx="2188866" cy="15806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Zaobljeni pravokutnik 10"/>
          <p:cNvSpPr/>
          <p:nvPr/>
        </p:nvSpPr>
        <p:spPr>
          <a:xfrm>
            <a:off x="793820" y="2076266"/>
            <a:ext cx="2629318" cy="15509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Zaobljeni pravokutnik 11"/>
          <p:cNvSpPr/>
          <p:nvPr/>
        </p:nvSpPr>
        <p:spPr>
          <a:xfrm>
            <a:off x="3764783" y="1175657"/>
            <a:ext cx="2455147" cy="18890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Zaobljeni pravokutnik 12"/>
          <p:cNvSpPr/>
          <p:nvPr/>
        </p:nvSpPr>
        <p:spPr>
          <a:xfrm>
            <a:off x="9204290" y="420504"/>
            <a:ext cx="2100106" cy="1255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Zaobljeni pravokutnik 13"/>
          <p:cNvSpPr/>
          <p:nvPr/>
        </p:nvSpPr>
        <p:spPr>
          <a:xfrm>
            <a:off x="4059534" y="3787784"/>
            <a:ext cx="2471895" cy="1477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Zaobljeni pravokutnik 15"/>
          <p:cNvSpPr/>
          <p:nvPr/>
        </p:nvSpPr>
        <p:spPr>
          <a:xfrm>
            <a:off x="261258" y="3787784"/>
            <a:ext cx="2612572" cy="17543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Zaobljeni pravokutnik 17"/>
          <p:cNvSpPr/>
          <p:nvPr/>
        </p:nvSpPr>
        <p:spPr>
          <a:xfrm>
            <a:off x="3764783" y="0"/>
            <a:ext cx="4434672" cy="6029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75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1245181" y="1393199"/>
            <a:ext cx="5248589" cy="2387600"/>
          </a:xfrm>
          <a:prstGeom prst="bevel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Igrajte se </a:t>
            </a:r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 svojom djecom…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4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0260" y="859009"/>
            <a:ext cx="3037952" cy="1460063"/>
          </a:xfrm>
        </p:spPr>
        <p:txBody>
          <a:bodyPr>
            <a:normAutofit fontScale="90000"/>
          </a:bodyPr>
          <a:lstStyle/>
          <a:p>
            <a:r>
              <a:rPr lang="hr-HR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Društvene igre </a:t>
            </a:r>
            <a:br>
              <a:rPr lang="hr-HR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(domino, </a:t>
            </a:r>
            <a:r>
              <a:rPr lang="hr-HR" sz="2000" dirty="0" err="1">
                <a:latin typeface="Times New Roman" pitchFamily="18" charset="0"/>
                <a:cs typeface="Times New Roman" pitchFamily="18" charset="0"/>
              </a:rPr>
              <a:t>uno</a:t>
            </a: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, čovječe ne ljuti se)</a:t>
            </a:r>
            <a:r>
              <a:rPr lang="en-US" dirty="0"/>
              <a:t/>
            </a:r>
            <a:br>
              <a:rPr lang="en-US" dirty="0"/>
            </a:b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4082980" y="587138"/>
            <a:ext cx="20364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Jezične igre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dirty="0" err="1">
                <a:latin typeface="Times New Roman" pitchFamily="18" charset="0"/>
                <a:cs typeface="Times New Roman" pitchFamily="18" charset="0"/>
              </a:rPr>
              <a:t>kaladont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riječi na određeno početno slovo,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 pjesmice i brojalice, osmišljavanje rima)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555171" y="2470633"/>
            <a:ext cx="23421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Radno pamćenje i pažnja 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(otkrivanje razlika na slikama,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ponavljanja obrnutim redoslijedom, </a:t>
            </a:r>
            <a:r>
              <a:rPr lang="hr-HR" dirty="0" err="1">
                <a:latin typeface="Times New Roman" pitchFamily="18" charset="0"/>
                <a:cs typeface="Times New Roman" pitchFamily="18" charset="0"/>
              </a:rPr>
              <a:t>puzzle</a:t>
            </a:r>
            <a:endParaRPr lang="hr-HR" dirty="0"/>
          </a:p>
        </p:txBody>
      </p:sp>
      <p:sp>
        <p:nvSpPr>
          <p:cNvPr id="6" name="Podnaslov 5"/>
          <p:cNvSpPr txBox="1">
            <a:spLocks noGrp="1"/>
          </p:cNvSpPr>
          <p:nvPr>
            <p:ph type="subTitle" idx="1"/>
          </p:nvPr>
        </p:nvSpPr>
        <p:spPr>
          <a:xfrm>
            <a:off x="3314281" y="4016906"/>
            <a:ext cx="4103077" cy="109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Grafomotorika</a:t>
            </a:r>
            <a:endParaRPr lang="hr-HR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(crtanje, bojanje, plastelin/glina, </a:t>
            </a: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izrada predmeta)</a:t>
            </a:r>
            <a:endParaRPr lang="en-US" sz="1800" dirty="0"/>
          </a:p>
        </p:txBody>
      </p:sp>
      <p:sp>
        <p:nvSpPr>
          <p:cNvPr id="7" name="Pravokutnik 6"/>
          <p:cNvSpPr/>
          <p:nvPr/>
        </p:nvSpPr>
        <p:spPr>
          <a:xfrm>
            <a:off x="8001838" y="41110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Emocije 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(pantomima osjećaja, lutkarske </a:t>
            </a:r>
          </a:p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predstave na temu osjećaja)</a:t>
            </a:r>
            <a:endParaRPr lang="en-US" dirty="0"/>
          </a:p>
        </p:txBody>
      </p:sp>
      <p:sp>
        <p:nvSpPr>
          <p:cNvPr id="8" name="Zaobljeni pravokutnik 7"/>
          <p:cNvSpPr/>
          <p:nvPr/>
        </p:nvSpPr>
        <p:spPr>
          <a:xfrm>
            <a:off x="7807569" y="411105"/>
            <a:ext cx="3336053" cy="10258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3979147" y="673240"/>
            <a:ext cx="2019719" cy="20197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Zaobljeni pravokutnik 10"/>
          <p:cNvSpPr/>
          <p:nvPr/>
        </p:nvSpPr>
        <p:spPr>
          <a:xfrm>
            <a:off x="281354" y="587138"/>
            <a:ext cx="3275762" cy="1095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Zaobljeni pravokutnik 11"/>
          <p:cNvSpPr/>
          <p:nvPr/>
        </p:nvSpPr>
        <p:spPr>
          <a:xfrm>
            <a:off x="400260" y="2319072"/>
            <a:ext cx="2393182" cy="21828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Zaobljeni pravokutnik 12"/>
          <p:cNvSpPr/>
          <p:nvPr/>
        </p:nvSpPr>
        <p:spPr>
          <a:xfrm>
            <a:off x="3438212" y="3841780"/>
            <a:ext cx="3506875" cy="14469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8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683288" y="1336431"/>
            <a:ext cx="5460763" cy="3526782"/>
          </a:xfrm>
          <a:prstGeom prst="fram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r-H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Uspješno svima u novom životnom poglavlju!!!!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ownload Ok Oki Emotions Ftstickers Emoji Emojistickers Yelowfac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170" y="1210417"/>
            <a:ext cx="4330840" cy="365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3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81837" y="340967"/>
            <a:ext cx="11334541" cy="1088822"/>
          </a:xfrm>
        </p:spPr>
        <p:txBody>
          <a:bodyPr>
            <a:noAutofit/>
          </a:bodyPr>
          <a:lstStyle/>
          <a:p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Polazak u školu je veliki događaj za cijelu obitelj </a:t>
            </a:r>
            <a:endParaRPr lang="hr-HR" sz="40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73240" y="1748414"/>
            <a:ext cx="5120731" cy="2906714"/>
          </a:xfrm>
        </p:spPr>
        <p:txBody>
          <a:bodyPr>
            <a:normAutofit fontScale="92500"/>
          </a:bodyPr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Može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se javiti zabrinutost kako će se dijete prilagoditi  novoj situaciji, hoće li pronaći prijatelje i uklopiti se u razred, hoće li uspješno rješavati svoje obaveze…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  <p:pic>
        <p:nvPicPr>
          <p:cNvPr id="4" name="Rezervirano mjesto sadržaja 6" descr="dijete-i-skola-300x300.png"/>
          <p:cNvPicPr>
            <a:picLocks noChangeAspect="1"/>
          </p:cNvPicPr>
          <p:nvPr/>
        </p:nvPicPr>
        <p:blipFill>
          <a:blip r:embed="rId2"/>
          <a:srcRect r="549" b="9967"/>
          <a:stretch>
            <a:fillRect/>
          </a:stretch>
        </p:blipFill>
        <p:spPr>
          <a:xfrm>
            <a:off x="6766560" y="1554902"/>
            <a:ext cx="5328458" cy="479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35548" y="427566"/>
            <a:ext cx="9144000" cy="66487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 za školu</a:t>
            </a:r>
            <a:endParaRPr lang="hr-HR" sz="40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49135" y="1356527"/>
            <a:ext cx="6068290" cy="3564607"/>
          </a:xfrm>
        </p:spPr>
        <p:txBody>
          <a:bodyPr>
            <a:normAutofit fontScale="92500"/>
          </a:bodyPr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Spremnost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za školu obuhvaća biološku zrelost te različite sposobnosti, vještine i znanja koje djetetu omogućuju da uspješno savladava nastavno gradivo. Spremnost uključuje i sva iskustva i znanja koja je dijete steklo, kao i motivaciju za učenje.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10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75608" y="166400"/>
            <a:ext cx="5907577" cy="822816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Spremnost za školu</a:t>
            </a:r>
            <a:endParaRPr lang="hr-HR" sz="4000" dirty="0"/>
          </a:p>
        </p:txBody>
      </p:sp>
      <p:sp>
        <p:nvSpPr>
          <p:cNvPr id="5" name="Jednakokračni trokut 4"/>
          <p:cNvSpPr/>
          <p:nvPr/>
        </p:nvSpPr>
        <p:spPr>
          <a:xfrm rot="19560294">
            <a:off x="3506692" y="3209170"/>
            <a:ext cx="1060704" cy="1235661"/>
          </a:xfrm>
          <a:prstGeom prst="triangle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Jednakokračni trokut 6"/>
          <p:cNvSpPr/>
          <p:nvPr/>
        </p:nvSpPr>
        <p:spPr>
          <a:xfrm rot="3971083">
            <a:off x="2609835" y="2943165"/>
            <a:ext cx="1060704" cy="1235661"/>
          </a:xfrm>
          <a:prstGeom prst="triangle">
            <a:avLst/>
          </a:prstGeom>
          <a:solidFill>
            <a:srgbClr val="C00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Jednakokračni trokut 7"/>
          <p:cNvSpPr/>
          <p:nvPr/>
        </p:nvSpPr>
        <p:spPr>
          <a:xfrm rot="14437584">
            <a:off x="3853003" y="2357346"/>
            <a:ext cx="919426" cy="1321775"/>
          </a:xfrm>
          <a:prstGeom prst="triangle">
            <a:avLst>
              <a:gd name="adj" fmla="val 54263"/>
            </a:avLst>
          </a:prstGeom>
          <a:solidFill>
            <a:srgbClr val="00B0F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Zakrivljeni poveznik 8"/>
          <p:cNvCxnSpPr/>
          <p:nvPr/>
        </p:nvCxnSpPr>
        <p:spPr>
          <a:xfrm>
            <a:off x="1558983" y="3566150"/>
            <a:ext cx="838200" cy="228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Zakrivljeni poveznik 9"/>
          <p:cNvCxnSpPr/>
          <p:nvPr/>
        </p:nvCxnSpPr>
        <p:spPr>
          <a:xfrm>
            <a:off x="1898131" y="1920944"/>
            <a:ext cx="838200" cy="2286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Zakrivljeni poveznik 10"/>
          <p:cNvCxnSpPr/>
          <p:nvPr/>
        </p:nvCxnSpPr>
        <p:spPr>
          <a:xfrm rot="10800000" flipV="1">
            <a:off x="4994144" y="2159252"/>
            <a:ext cx="685800" cy="609600"/>
          </a:xfrm>
          <a:prstGeom prst="curvedConnector3">
            <a:avLst>
              <a:gd name="adj1" fmla="val 5363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Zakrivljeni poveznik 12"/>
          <p:cNvCxnSpPr/>
          <p:nvPr/>
        </p:nvCxnSpPr>
        <p:spPr>
          <a:xfrm rot="10800000">
            <a:off x="4601905" y="4248569"/>
            <a:ext cx="1075001" cy="48968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avokutnik 16"/>
          <p:cNvSpPr/>
          <p:nvPr/>
        </p:nvSpPr>
        <p:spPr>
          <a:xfrm>
            <a:off x="225589" y="3237829"/>
            <a:ext cx="1378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Tjelesna </a:t>
            </a:r>
          </a:p>
          <a:p>
            <a:r>
              <a:rPr lang="hr-H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spremnost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403132" y="1430504"/>
            <a:ext cx="16143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r-H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Emocionalna </a:t>
            </a:r>
            <a:r>
              <a:rPr lang="hr-H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spremnost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5590383" y="1920944"/>
            <a:ext cx="1502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Intelektualna spremnost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5590383" y="4493412"/>
            <a:ext cx="1280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Socijalna </a:t>
            </a:r>
          </a:p>
          <a:p>
            <a:r>
              <a:rPr lang="hr-HR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spremnost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Jednakokračni trokut 20"/>
          <p:cNvSpPr/>
          <p:nvPr/>
        </p:nvSpPr>
        <p:spPr>
          <a:xfrm rot="8481037">
            <a:off x="2742742" y="2215713"/>
            <a:ext cx="1160689" cy="1221229"/>
          </a:xfrm>
          <a:prstGeom prst="triangl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301451"/>
            <a:ext cx="7197969" cy="74357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Emocionalna spremnost 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38295" y="1140191"/>
            <a:ext cx="6213230" cy="528624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Dijete reagira primjereno određenoj situaciji, može identificirati osnovne emocije te može uspostaviti kontrolu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Može se nekoliko sati odvojiti od roditelja i samostalno funkcionirati 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Spremno je odgoditi svoje potrebe 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Razumije da ne može u svemu biti najbolje te ne odustaje kada prvi put ne uspije svladati prepreku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Razvijena je tolerancija na frustraciju te je dijete sposobno suočiti se sa stresnim situacijama 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6657033" y="4210599"/>
            <a:ext cx="5496448" cy="19389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hr-H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Dijete koje nije emocionalno spremno suočiti se sa zahtjevima škole, usprkos intelektualnoj spremnosti, može postizati niže obrazovne rezultate zbog manjka motivacije, anksioznosti, nižeg samopoštovanja i sl. te imati lošije socijalne odnose 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s://zabavnik.com/wp-content/uploads/2020/12/empati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3943" y="1045029"/>
            <a:ext cx="4994030" cy="2883877"/>
          </a:xfrm>
          <a:prstGeom prst="rect">
            <a:avLst/>
          </a:prstGeom>
          <a:noFill/>
        </p:spPr>
      </p:pic>
      <p:sp>
        <p:nvSpPr>
          <p:cNvPr id="7" name="Zaobljeni pravokutnik 6"/>
          <p:cNvSpPr/>
          <p:nvPr/>
        </p:nvSpPr>
        <p:spPr>
          <a:xfrm>
            <a:off x="6451041" y="3999583"/>
            <a:ext cx="5496449" cy="2361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Zaobljeni pravokutnik 3"/>
          <p:cNvSpPr/>
          <p:nvPr/>
        </p:nvSpPr>
        <p:spPr>
          <a:xfrm>
            <a:off x="7053943" y="1140192"/>
            <a:ext cx="4893547" cy="27786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2371411" y="361741"/>
            <a:ext cx="5838092" cy="6977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180870" y="1085392"/>
            <a:ext cx="6682154" cy="5417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424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3999" y="321548"/>
            <a:ext cx="9144000" cy="72348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Intelektualna spremnost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697414" y="1836876"/>
            <a:ext cx="4970585" cy="44101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hr-HR" dirty="0"/>
              <a:t>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Obuhvaća razvoj govora i jezika 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Mogućnost koncentracije (šestogodišnjak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bi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trebao biti koncentriran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15 do 20 minuta)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 Razvoj dugoročnog, radnog  i kratkoročnog pamćenja 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 Razvijena sposobnost učenja</a:t>
            </a:r>
          </a:p>
          <a:p>
            <a:endParaRPr lang="hr-HR" dirty="0"/>
          </a:p>
        </p:txBody>
      </p:sp>
      <p:pic>
        <p:nvPicPr>
          <p:cNvPr id="4" name="Picture 2" descr="https://ordinacija.vecernji.hr/wp-content/uploads/2012/06/ba92b05beab7ecc39fdc979d16e7952c-720x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138" y="2144526"/>
            <a:ext cx="4551621" cy="3518894"/>
          </a:xfrm>
          <a:prstGeom prst="rect">
            <a:avLst/>
          </a:prstGeom>
          <a:noFill/>
        </p:spPr>
      </p:pic>
      <p:sp>
        <p:nvSpPr>
          <p:cNvPr id="5" name="Zaobljeni pravokutnik 4"/>
          <p:cNvSpPr/>
          <p:nvPr/>
        </p:nvSpPr>
        <p:spPr>
          <a:xfrm>
            <a:off x="384562" y="1708219"/>
            <a:ext cx="4880774" cy="49062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5576835" y="1708219"/>
            <a:ext cx="5466303" cy="49062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Zaobljeni pravokutnik 6"/>
          <p:cNvSpPr/>
          <p:nvPr/>
        </p:nvSpPr>
        <p:spPr>
          <a:xfrm>
            <a:off x="2542233" y="321548"/>
            <a:ext cx="7797521" cy="8340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2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11982" y="371789"/>
            <a:ext cx="11656088" cy="127614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Jezično-govorni razvoj i </a:t>
            </a:r>
            <a:r>
              <a:rPr lang="hr-HR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predvještine</a:t>
            </a:r>
            <a:r>
              <a:rPr lang="hr-HR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čitanja i pisanja 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62707" y="1587640"/>
            <a:ext cx="7675439" cy="51238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Do  polaska u školu dijete bi trebalo ispravno izgovarati sve glasove hrvatskog jezika te koristiti rečenice ispravne gramatičke strukture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U predškolskom periodu potrebno je razvijati </a:t>
            </a:r>
            <a:r>
              <a:rPr lang="hr-HR" dirty="0" err="1">
                <a:latin typeface="Times New Roman" pitchFamily="18" charset="0"/>
                <a:cs typeface="Times New Roman" pitchFamily="18" charset="0"/>
              </a:rPr>
              <a:t>predvještine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 čitanja i pisanja. Pri polasku u školu dijete bi trebalo moći: prepoznati i imenovati glasove, imati razvijenu sposobnost  slogovne i glasovne analize i sinteze, imati pravilan hvat olovke te imati sposobnost  precrtavanja ravnih i valovitih linija te jednostavnih geometrijskih likova.</a:t>
            </a:r>
          </a:p>
          <a:p>
            <a:endParaRPr lang="hr-HR" dirty="0"/>
          </a:p>
        </p:txBody>
      </p:sp>
      <p:sp>
        <p:nvSpPr>
          <p:cNvPr id="4" name="Zaobljeni pravokutnik 3"/>
          <p:cNvSpPr/>
          <p:nvPr/>
        </p:nvSpPr>
        <p:spPr>
          <a:xfrm>
            <a:off x="411983" y="1649526"/>
            <a:ext cx="7826164" cy="50619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1065125" y="452176"/>
            <a:ext cx="10741688" cy="1135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26" name="Picture 2" descr="Razvoj dječjeg crteža - Razvoj - Ringeraja.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412" y="2290272"/>
            <a:ext cx="3861588" cy="40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6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10800000" flipV="1">
            <a:off x="1499865" y="200967"/>
            <a:ext cx="9144000" cy="914400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Socijalna spremnost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787850" y="1636264"/>
            <a:ext cx="5868237" cy="272472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hr-HR" dirty="0"/>
              <a:t>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Ostvarivanje uspješne komunikacije s vršnjacima i učiteljima 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Mogućnost suradnje s drugima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Prilagođavanje različitim situacijama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Prihvaćanje pravila pristojnog ponašanja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Poštovanje tuđih prava te zalaganje za vlastita 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Stvaranje i održavanje prijateljstva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  <p:pic>
        <p:nvPicPr>
          <p:cNvPr id="4" name="Picture 4" descr="https://gugu.ba/wp-content/uploads/2013/06/djac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83" y="1225900"/>
            <a:ext cx="4497569" cy="3135085"/>
          </a:xfrm>
          <a:prstGeom prst="rect">
            <a:avLst/>
          </a:prstGeom>
          <a:noFill/>
        </p:spPr>
      </p:pic>
      <p:sp>
        <p:nvSpPr>
          <p:cNvPr id="5" name="Pravokutnik 4"/>
          <p:cNvSpPr/>
          <p:nvPr/>
        </p:nvSpPr>
        <p:spPr>
          <a:xfrm>
            <a:off x="1889090" y="4771349"/>
            <a:ext cx="7465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Važno je naučiti dijete </a:t>
            </a:r>
            <a:r>
              <a:rPr lang="hr-HR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poštivanju i toleriranju različitosti </a:t>
            </a:r>
            <a:r>
              <a:rPr lang="hr-HR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među djecom </a:t>
            </a:r>
            <a:r>
              <a:rPr lang="hr-HR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jer u tim različitostima </a:t>
            </a:r>
            <a:r>
              <a:rPr lang="hr-HR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otkriva nečije kvalitete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1524000" y="4913644"/>
            <a:ext cx="8011886" cy="13263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B0F0"/>
              </a:solidFill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5496448" y="1426866"/>
            <a:ext cx="6430945" cy="31752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472273" y="1225900"/>
            <a:ext cx="4752869" cy="33762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3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07288" y="559655"/>
            <a:ext cx="7117582" cy="485373"/>
          </a:xfrm>
        </p:spPr>
        <p:txBody>
          <a:bodyPr>
            <a:noAutofit/>
          </a:bodyPr>
          <a:lstStyle/>
          <a:p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Tjelesna spremnost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38778" y="1187866"/>
            <a:ext cx="6585020" cy="410198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Dijeta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treba moći podnijeti tjelesne napore kao što su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nošenje školske torbe, </a:t>
            </a:r>
          </a:p>
          <a:p>
            <a:pPr algn="just"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sjediti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duže vremena, hodati duže vrijeme…</a:t>
            </a:r>
          </a:p>
          <a:p>
            <a:pPr algn="just">
              <a:lnSpc>
                <a:spcPct val="160000"/>
              </a:lnSpc>
              <a:buFont typeface="Arial" pitchFamily="34" charset="0"/>
              <a:buChar char="•"/>
            </a:pP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 Tjelesna spremnost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podrazumijeva </a:t>
            </a:r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i razvoj fine motorike (koordinacije većeg broja mišića)</a:t>
            </a:r>
          </a:p>
          <a:p>
            <a:endParaRPr lang="hr-HR" dirty="0"/>
          </a:p>
        </p:txBody>
      </p:sp>
      <p:pic>
        <p:nvPicPr>
          <p:cNvPr id="4" name="Picture 2" descr="https://zenski.ba/wp-content/uploads/2017/02/600_1486123312vjezba_djeca_n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1639" y="1538243"/>
            <a:ext cx="5146431" cy="3385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46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649_TF16401594" id="{5708A145-7879-4C19-A3D6-AD8C1CA3AB63}" vid="{05B6C440-DD67-4D98-AB6F-BC06D0033495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Mjerači vremena za učionicu (sat)</Template>
  <TotalTime>0</TotalTime>
  <Words>799</Words>
  <Application>Microsoft Office PowerPoint</Application>
  <PresentationFormat>Široki zaslon</PresentationFormat>
  <Paragraphs>121</Paragraphs>
  <Slides>16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Tema sustava Office</vt:lpstr>
      <vt:lpstr>PowerPoint prezentacija</vt:lpstr>
      <vt:lpstr>Polazak u školu je veliki događaj za cijelu obitelj </vt:lpstr>
      <vt:lpstr>Spremnost za školu</vt:lpstr>
      <vt:lpstr>Spremnost za školu</vt:lpstr>
      <vt:lpstr>Emocionalna spremnost </vt:lpstr>
      <vt:lpstr>Intelektualna spremnost</vt:lpstr>
      <vt:lpstr>Jezično-govorni razvoj i predvještine čitanja i pisanja </vt:lpstr>
      <vt:lpstr>Socijalna spremnost</vt:lpstr>
      <vt:lpstr>Tjelesna spremnost</vt:lpstr>
      <vt:lpstr> OTEŽANI POČETAK MOGU IMATI DJECA KOJA:  još uvijek izrazito teško podnose odvajanje od roditelja često plačem reagiraju na odvajanje  povučena su i  rijetko se spontano obraćaju odraslima i drugoj djeci          </vt:lpstr>
      <vt:lpstr>Što roditelji mogu napraviti?</vt:lpstr>
      <vt:lpstr>Suradnja  </vt:lpstr>
      <vt:lpstr>Roditelji i polazak u školu </vt:lpstr>
      <vt:lpstr> Igrajte se sa svojom djecom…</vt:lpstr>
      <vt:lpstr>Društvene igre  (domino, uno, čovječe ne ljuti se) </vt:lpstr>
      <vt:lpstr>Uspješno svima u novom životnom poglavlju!!!!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2025-01-30T09:14:50Z</dcterms:created>
  <dcterms:modified xsi:type="dcterms:W3CDTF">2025-02-04T07:28:13Z</dcterms:modified>
</cp:coreProperties>
</file>