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0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</p:sldIdLst>
  <p:sldSz cx="12192000" cy="6858000"/>
  <p:notesSz cx="6858000" cy="9144000"/>
  <p:custDataLst>
    <p:tags r:id="rId20"/>
  </p:custDataLst>
  <p:defaultTextStyle>
    <a:defPPr rtl="0">
      <a:defRPr lang="hr-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D0A4"/>
    <a:srgbClr val="FDCA9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02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61FD6-5796-4FCD-99CE-B1EE574881CB}" type="datetimeFigureOut">
              <a:rPr lang="hr-HR" smtClean="0"/>
              <a:t>4.2.2025.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D7B7C-597E-4547-8132-C312A4355622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050772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4F23A-2A47-4FDE-ADC8-1E0ED1CC3379}" type="datetimeFigureOut">
              <a:rPr lang="hr-HR" smtClean="0"/>
              <a:t>4.2.2025.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7BAC7D-78B0-4C4B-BE68-4AC75EE99753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57232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BAC7D-78B0-4C4B-BE68-4AC75EE99753}" type="slidenum">
              <a:rPr lang="hr-HR" smtClean="0"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43008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hr-HR" smtClean="0"/>
              <a:t>Kliknite da biste uredili stil podnaslova matrice</a:t>
            </a:r>
            <a:endParaRPr lang="hr-HR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C78B05C-3074-43FD-846D-D22E567C2D70}" type="datetime1">
              <a:rPr lang="hr-HR" smtClean="0"/>
              <a:t>4.2.2025.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hr-HR" smtClean="0"/>
              <a:t>‹#›</a:t>
            </a:fld>
            <a:endParaRPr lang="hr-HR" dirty="0"/>
          </a:p>
        </p:txBody>
      </p:sp>
      <p:grpSp>
        <p:nvGrpSpPr>
          <p:cNvPr id="7" name="Grupa 6"/>
          <p:cNvGrpSpPr/>
          <p:nvPr userDrawn="1"/>
        </p:nvGrpSpPr>
        <p:grpSpPr>
          <a:xfrm>
            <a:off x="0" y="-17227"/>
            <a:ext cx="12221028" cy="7054380"/>
            <a:chOff x="-29028" y="0"/>
            <a:chExt cx="12221028" cy="7054380"/>
          </a:xfrm>
        </p:grpSpPr>
        <p:pic>
          <p:nvPicPr>
            <p:cNvPr id="8" name="Slika 7"/>
            <p:cNvPicPr>
              <a:picLocks noChangeAspect="1"/>
            </p:cNvPicPr>
            <p:nvPr/>
          </p:nvPicPr>
          <p:blipFill rotWithShape="1">
            <a:blip r:embed="rId2"/>
            <a:srcRect l="9721"/>
            <a:stretch/>
          </p:blipFill>
          <p:spPr>
            <a:xfrm>
              <a:off x="-29028" y="0"/>
              <a:ext cx="12221028" cy="7054380"/>
            </a:xfrm>
            <a:prstGeom prst="rect">
              <a:avLst/>
            </a:prstGeom>
          </p:spPr>
        </p:pic>
        <p:grpSp>
          <p:nvGrpSpPr>
            <p:cNvPr id="9" name="Grupa 8"/>
            <p:cNvGrpSpPr/>
            <p:nvPr/>
          </p:nvGrpSpPr>
          <p:grpSpPr>
            <a:xfrm>
              <a:off x="7045160" y="3839994"/>
              <a:ext cx="3270049" cy="647652"/>
              <a:chOff x="7045160" y="3839994"/>
              <a:chExt cx="3270049" cy="647652"/>
            </a:xfrm>
          </p:grpSpPr>
          <p:sp>
            <p:nvSpPr>
              <p:cNvPr id="10" name="Zaobljeni pravokutnik 9"/>
              <p:cNvSpPr/>
              <p:nvPr/>
            </p:nvSpPr>
            <p:spPr>
              <a:xfrm rot="21089594">
                <a:off x="7045160" y="3851771"/>
                <a:ext cx="137982" cy="52984"/>
              </a:xfrm>
              <a:prstGeom prst="roundRect">
                <a:avLst>
                  <a:gd name="adj" fmla="val 50000"/>
                </a:avLst>
              </a:prstGeom>
              <a:solidFill>
                <a:srgbClr val="FDD0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hr-HR" dirty="0"/>
              </a:p>
            </p:txBody>
          </p:sp>
          <p:sp>
            <p:nvSpPr>
              <p:cNvPr id="11" name="Zaobljeni pravokutnik 10"/>
              <p:cNvSpPr/>
              <p:nvPr/>
            </p:nvSpPr>
            <p:spPr>
              <a:xfrm rot="1079854">
                <a:off x="8681648" y="3924583"/>
                <a:ext cx="137982" cy="52984"/>
              </a:xfrm>
              <a:prstGeom prst="roundRect">
                <a:avLst>
                  <a:gd name="adj" fmla="val 50000"/>
                </a:avLst>
              </a:prstGeom>
              <a:solidFill>
                <a:srgbClr val="FDD0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hr-HR" dirty="0"/>
              </a:p>
            </p:txBody>
          </p:sp>
          <p:sp>
            <p:nvSpPr>
              <p:cNvPr id="12" name="Zaobljeni pravokutnik 11"/>
              <p:cNvSpPr/>
              <p:nvPr/>
            </p:nvSpPr>
            <p:spPr>
              <a:xfrm rot="20999673">
                <a:off x="10177227" y="3839994"/>
                <a:ext cx="137982" cy="52984"/>
              </a:xfrm>
              <a:prstGeom prst="roundRect">
                <a:avLst>
                  <a:gd name="adj" fmla="val 50000"/>
                </a:avLst>
              </a:prstGeom>
              <a:solidFill>
                <a:srgbClr val="FDD0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hr-HR" dirty="0"/>
              </a:p>
            </p:txBody>
          </p:sp>
          <p:sp>
            <p:nvSpPr>
              <p:cNvPr id="13" name="Zaobljeni pravokutnik 12"/>
              <p:cNvSpPr/>
              <p:nvPr/>
            </p:nvSpPr>
            <p:spPr>
              <a:xfrm rot="1030604">
                <a:off x="10162266" y="4434662"/>
                <a:ext cx="137982" cy="52984"/>
              </a:xfrm>
              <a:prstGeom prst="roundRect">
                <a:avLst>
                  <a:gd name="adj" fmla="val 50000"/>
                </a:avLst>
              </a:prstGeom>
              <a:solidFill>
                <a:srgbClr val="FDD0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hr-HR" dirty="0"/>
              </a:p>
            </p:txBody>
          </p:sp>
        </p:grpSp>
      </p:grpSp>
      <p:sp>
        <p:nvSpPr>
          <p:cNvPr id="14" name="Elipsa 13"/>
          <p:cNvSpPr/>
          <p:nvPr userDrawn="1"/>
        </p:nvSpPr>
        <p:spPr>
          <a:xfrm>
            <a:off x="8959117" y="2854089"/>
            <a:ext cx="673101" cy="673101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dirty="0"/>
          </a:p>
        </p:txBody>
      </p:sp>
      <p:sp>
        <p:nvSpPr>
          <p:cNvPr id="15" name="Pravokutnik 14"/>
          <p:cNvSpPr/>
          <p:nvPr userDrawn="1"/>
        </p:nvSpPr>
        <p:spPr>
          <a:xfrm>
            <a:off x="9760291" y="2351626"/>
            <a:ext cx="673101" cy="67310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dirty="0"/>
          </a:p>
        </p:txBody>
      </p:sp>
      <p:sp>
        <p:nvSpPr>
          <p:cNvPr id="16" name="Jednakokračni trokut 15"/>
          <p:cNvSpPr/>
          <p:nvPr userDrawn="1"/>
        </p:nvSpPr>
        <p:spPr>
          <a:xfrm>
            <a:off x="8414089" y="2180988"/>
            <a:ext cx="673101" cy="673101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dirty="0"/>
          </a:p>
        </p:txBody>
      </p:sp>
      <p:sp>
        <p:nvSpPr>
          <p:cNvPr id="17" name="Paralelogram 16"/>
          <p:cNvSpPr/>
          <p:nvPr userDrawn="1"/>
        </p:nvSpPr>
        <p:spPr>
          <a:xfrm>
            <a:off x="7542769" y="2200691"/>
            <a:ext cx="673101" cy="673101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dirty="0"/>
          </a:p>
        </p:txBody>
      </p:sp>
      <p:sp>
        <p:nvSpPr>
          <p:cNvPr id="18" name="Srce 17"/>
          <p:cNvSpPr/>
          <p:nvPr userDrawn="1"/>
        </p:nvSpPr>
        <p:spPr>
          <a:xfrm>
            <a:off x="10561465" y="2133345"/>
            <a:ext cx="673101" cy="673101"/>
          </a:xfrm>
          <a:prstGeom prst="hear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11433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hr-HR" smtClean="0"/>
              <a:t>Uredite stilove teksta matrice</a:t>
            </a:r>
          </a:p>
          <a:p>
            <a:pPr lvl="1" rtl="0"/>
            <a:r>
              <a:rPr lang="hr-HR" smtClean="0"/>
              <a:t>Druga razina</a:t>
            </a:r>
          </a:p>
          <a:p>
            <a:pPr lvl="2" rtl="0"/>
            <a:r>
              <a:rPr lang="hr-HR" smtClean="0"/>
              <a:t>Treća razina</a:t>
            </a:r>
          </a:p>
          <a:p>
            <a:pPr lvl="3" rtl="0"/>
            <a:r>
              <a:rPr lang="hr-HR" smtClean="0"/>
              <a:t>Četvrta razina</a:t>
            </a:r>
          </a:p>
          <a:p>
            <a:pPr lvl="4" rtl="0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7E96C2E-D827-4268-9CEE-EF164ADD5B88}" type="datetime1">
              <a:rPr lang="hr-HR" smtClean="0"/>
              <a:t>4.2.2025.</a:t>
            </a:fld>
            <a:endParaRPr lang="hr-HR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3567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za sli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r-HR" smtClean="0"/>
              <a:t>Kliknite ikonu da biste dodali  sliku</a:t>
            </a:r>
            <a:endParaRPr lang="hr-HR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7DEB719-8DEA-4B26-8DAF-8B41FA42F811}" type="datetime1">
              <a:rPr lang="hr-HR" smtClean="0"/>
              <a:t>4.2.2025.</a:t>
            </a:fld>
            <a:endParaRPr lang="hr-HR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70735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hr-HR" smtClean="0"/>
              <a:t>Uredite stilove teksta matrice</a:t>
            </a:r>
          </a:p>
          <a:p>
            <a:pPr lvl="1" rtl="0"/>
            <a:r>
              <a:rPr lang="hr-HR" smtClean="0"/>
              <a:t>Druga razina</a:t>
            </a:r>
          </a:p>
          <a:p>
            <a:pPr lvl="2" rtl="0"/>
            <a:r>
              <a:rPr lang="hr-HR" smtClean="0"/>
              <a:t>Treća razina</a:t>
            </a:r>
          </a:p>
          <a:p>
            <a:pPr lvl="3" rtl="0"/>
            <a:r>
              <a:rPr lang="hr-HR" smtClean="0"/>
              <a:t>Četvrta razina</a:t>
            </a:r>
          </a:p>
          <a:p>
            <a:pPr lvl="4" rtl="0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047530-AC63-4B5A-95DC-2D050DA715DE}" type="datetime1">
              <a:rPr lang="hr-HR" smtClean="0"/>
              <a:t>4.2.2025.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02135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hr-HR" smtClean="0"/>
              <a:t>Uredite stilove teksta matrice</a:t>
            </a:r>
          </a:p>
          <a:p>
            <a:pPr lvl="1" rtl="0"/>
            <a:r>
              <a:rPr lang="hr-HR" smtClean="0"/>
              <a:t>Druga razina</a:t>
            </a:r>
          </a:p>
          <a:p>
            <a:pPr lvl="2" rtl="0"/>
            <a:r>
              <a:rPr lang="hr-HR" smtClean="0"/>
              <a:t>Treća razina</a:t>
            </a:r>
          </a:p>
          <a:p>
            <a:pPr lvl="3" rtl="0"/>
            <a:r>
              <a:rPr lang="hr-HR" smtClean="0"/>
              <a:t>Četvrta razina</a:t>
            </a:r>
          </a:p>
          <a:p>
            <a:pPr lvl="4" rtl="0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7C3DAF-9F57-4A7B-8FC8-C25EC8972793}" type="datetime1">
              <a:rPr lang="hr-HR" smtClean="0"/>
              <a:t>4.2.2025.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6161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slovni slajd"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 userDrawn="1"/>
        </p:nvPicPr>
        <p:blipFill rotWithShape="1">
          <a:blip r:embed="rId2"/>
          <a:srcRect r="36869"/>
          <a:stretch/>
        </p:blipFill>
        <p:spPr>
          <a:xfrm>
            <a:off x="5323658" y="1624993"/>
            <a:ext cx="6868342" cy="5092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710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hr-HR" smtClean="0"/>
              <a:t>Kliknite da biste uredili stil podnaslova matrice</a:t>
            </a:r>
            <a:endParaRPr lang="hr-HR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F9A92D-250A-4988-BA8C-336CD892A2B9}" type="datetime1">
              <a:rPr lang="hr-HR" smtClean="0"/>
              <a:t>4.2.2025.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hr-HR" smtClean="0"/>
              <a:t>‹#›</a:t>
            </a:fld>
            <a:endParaRPr lang="hr-HR" dirty="0"/>
          </a:p>
        </p:txBody>
      </p:sp>
      <p:grpSp>
        <p:nvGrpSpPr>
          <p:cNvPr id="7" name="Grupa 6"/>
          <p:cNvGrpSpPr/>
          <p:nvPr userDrawn="1"/>
        </p:nvGrpSpPr>
        <p:grpSpPr>
          <a:xfrm>
            <a:off x="0" y="0"/>
            <a:ext cx="12268200" cy="6887497"/>
            <a:chOff x="0" y="-29497"/>
            <a:chExt cx="12268200" cy="6887497"/>
          </a:xfrm>
        </p:grpSpPr>
        <p:pic>
          <p:nvPicPr>
            <p:cNvPr id="8" name="Slika 7"/>
            <p:cNvPicPr>
              <a:picLocks noChangeAspect="1"/>
            </p:cNvPicPr>
            <p:nvPr/>
          </p:nvPicPr>
          <p:blipFill rotWithShape="1">
            <a:blip r:embed="rId2"/>
            <a:srcRect l="6570" t="16308"/>
            <a:stretch/>
          </p:blipFill>
          <p:spPr>
            <a:xfrm>
              <a:off x="0" y="-29497"/>
              <a:ext cx="12268200" cy="6887497"/>
            </a:xfrm>
            <a:prstGeom prst="rect">
              <a:avLst/>
            </a:prstGeom>
          </p:spPr>
        </p:pic>
        <p:sp>
          <p:nvSpPr>
            <p:cNvPr id="9" name="Zaobljeni pravokutnik 8"/>
            <p:cNvSpPr/>
            <p:nvPr/>
          </p:nvSpPr>
          <p:spPr>
            <a:xfrm rot="4396381">
              <a:off x="8532461" y="4718058"/>
              <a:ext cx="94108" cy="27432"/>
            </a:xfrm>
            <a:prstGeom prst="roundRect">
              <a:avLst>
                <a:gd name="adj" fmla="val 50000"/>
              </a:avLst>
            </a:prstGeom>
            <a:solidFill>
              <a:srgbClr val="FDCA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dirty="0"/>
            </a:p>
          </p:txBody>
        </p:sp>
        <p:sp>
          <p:nvSpPr>
            <p:cNvPr id="10" name="Zaobljeni pravokutnik 9"/>
            <p:cNvSpPr/>
            <p:nvPr/>
          </p:nvSpPr>
          <p:spPr>
            <a:xfrm rot="4396381">
              <a:off x="10296967" y="4718059"/>
              <a:ext cx="94108" cy="27432"/>
            </a:xfrm>
            <a:prstGeom prst="roundRect">
              <a:avLst>
                <a:gd name="adj" fmla="val 50000"/>
              </a:avLst>
            </a:prstGeom>
            <a:solidFill>
              <a:srgbClr val="FDCA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dirty="0"/>
            </a:p>
          </p:txBody>
        </p:sp>
      </p:grpSp>
      <p:sp>
        <p:nvSpPr>
          <p:cNvPr id="11" name="Elipsa 10"/>
          <p:cNvSpPr/>
          <p:nvPr userDrawn="1"/>
        </p:nvSpPr>
        <p:spPr>
          <a:xfrm>
            <a:off x="9573760" y="2632843"/>
            <a:ext cx="673101" cy="673101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dirty="0"/>
          </a:p>
        </p:txBody>
      </p:sp>
      <p:sp>
        <p:nvSpPr>
          <p:cNvPr id="12" name="Pravokutnik 11"/>
          <p:cNvSpPr/>
          <p:nvPr userDrawn="1"/>
        </p:nvSpPr>
        <p:spPr>
          <a:xfrm>
            <a:off x="9894319" y="1733836"/>
            <a:ext cx="673101" cy="67310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dirty="0"/>
          </a:p>
        </p:txBody>
      </p:sp>
      <p:sp>
        <p:nvSpPr>
          <p:cNvPr id="13" name="Jednakokračni trokut 12"/>
          <p:cNvSpPr/>
          <p:nvPr userDrawn="1"/>
        </p:nvSpPr>
        <p:spPr>
          <a:xfrm>
            <a:off x="8866641" y="1741460"/>
            <a:ext cx="673101" cy="673101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dirty="0"/>
          </a:p>
        </p:txBody>
      </p:sp>
      <p:sp>
        <p:nvSpPr>
          <p:cNvPr id="14" name="Paralelogram 13"/>
          <p:cNvSpPr/>
          <p:nvPr userDrawn="1"/>
        </p:nvSpPr>
        <p:spPr>
          <a:xfrm>
            <a:off x="8628376" y="2797942"/>
            <a:ext cx="673101" cy="673101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dirty="0"/>
          </a:p>
        </p:txBody>
      </p:sp>
      <p:sp>
        <p:nvSpPr>
          <p:cNvPr id="15" name="Srce 14"/>
          <p:cNvSpPr/>
          <p:nvPr userDrawn="1"/>
        </p:nvSpPr>
        <p:spPr>
          <a:xfrm>
            <a:off x="10720899" y="2283592"/>
            <a:ext cx="673101" cy="673101"/>
          </a:xfrm>
          <a:prstGeom prst="hear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966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hr-HR" smtClean="0"/>
              <a:t>Uredite stilove teksta matrice</a:t>
            </a:r>
          </a:p>
          <a:p>
            <a:pPr lvl="1" rtl="0"/>
            <a:r>
              <a:rPr lang="hr-HR" smtClean="0"/>
              <a:t>Druga razina</a:t>
            </a:r>
          </a:p>
          <a:p>
            <a:pPr lvl="2" rtl="0"/>
            <a:r>
              <a:rPr lang="hr-HR" smtClean="0"/>
              <a:t>Treća razina</a:t>
            </a:r>
          </a:p>
          <a:p>
            <a:pPr lvl="3" rtl="0"/>
            <a:r>
              <a:rPr lang="hr-HR" smtClean="0"/>
              <a:t>Četvrta razina</a:t>
            </a:r>
          </a:p>
          <a:p>
            <a:pPr lvl="4" rtl="0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AA7D69-E5A7-43CF-B3C3-9D2545CF3BD3}" type="datetime1">
              <a:rPr lang="hr-HR" smtClean="0"/>
              <a:t>4.2.2025.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1870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9DC867-4955-4393-9CC2-1521D48A1B86}" type="datetime1">
              <a:rPr lang="hr-HR" smtClean="0"/>
              <a:t>4.2.2025.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42819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hr-HR" smtClean="0"/>
              <a:t>Uredite stilove teksta matrice</a:t>
            </a:r>
          </a:p>
          <a:p>
            <a:pPr lvl="1" rtl="0"/>
            <a:r>
              <a:rPr lang="hr-HR" smtClean="0"/>
              <a:t>Druga razina</a:t>
            </a:r>
          </a:p>
          <a:p>
            <a:pPr lvl="2" rtl="0"/>
            <a:r>
              <a:rPr lang="hr-HR" smtClean="0"/>
              <a:t>Treća razina</a:t>
            </a:r>
          </a:p>
          <a:p>
            <a:pPr lvl="3" rtl="0"/>
            <a:r>
              <a:rPr lang="hr-HR" smtClean="0"/>
              <a:t>Četvrta razina</a:t>
            </a:r>
          </a:p>
          <a:p>
            <a:pPr lvl="4" rtl="0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hr-HR" smtClean="0"/>
              <a:t>Uredite stilove teksta matrice</a:t>
            </a:r>
          </a:p>
          <a:p>
            <a:pPr lvl="1" rtl="0"/>
            <a:r>
              <a:rPr lang="hr-HR" smtClean="0"/>
              <a:t>Druga razina</a:t>
            </a:r>
          </a:p>
          <a:p>
            <a:pPr lvl="2" rtl="0"/>
            <a:r>
              <a:rPr lang="hr-HR" smtClean="0"/>
              <a:t>Treća razina</a:t>
            </a:r>
          </a:p>
          <a:p>
            <a:pPr lvl="3" rtl="0"/>
            <a:r>
              <a:rPr lang="hr-HR" smtClean="0"/>
              <a:t>Četvrta razina</a:t>
            </a:r>
          </a:p>
          <a:p>
            <a:pPr lvl="4" rtl="0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F711B2-174B-4A1C-A9E1-2579BAC6D76E}" type="datetime1">
              <a:rPr lang="hr-HR" smtClean="0"/>
              <a:t>4.2.2025.</a:t>
            </a:fld>
            <a:endParaRPr lang="hr-HR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5800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hr-HR" smtClean="0"/>
              <a:t>Uredite stilove teksta matrice</a:t>
            </a:r>
          </a:p>
          <a:p>
            <a:pPr lvl="1" rtl="0"/>
            <a:r>
              <a:rPr lang="hr-HR" smtClean="0"/>
              <a:t>Druga razina</a:t>
            </a:r>
          </a:p>
          <a:p>
            <a:pPr lvl="2" rtl="0"/>
            <a:r>
              <a:rPr lang="hr-HR" smtClean="0"/>
              <a:t>Treća razina</a:t>
            </a:r>
          </a:p>
          <a:p>
            <a:pPr lvl="3" rtl="0"/>
            <a:r>
              <a:rPr lang="hr-HR" smtClean="0"/>
              <a:t>Četvrta razina</a:t>
            </a:r>
          </a:p>
          <a:p>
            <a:pPr lvl="4" rtl="0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hr-HR" smtClean="0"/>
              <a:t>Uredite stilove teksta matrice</a:t>
            </a:r>
          </a:p>
          <a:p>
            <a:pPr lvl="1" rtl="0"/>
            <a:r>
              <a:rPr lang="hr-HR" smtClean="0"/>
              <a:t>Druga razina</a:t>
            </a:r>
          </a:p>
          <a:p>
            <a:pPr lvl="2" rtl="0"/>
            <a:r>
              <a:rPr lang="hr-HR" smtClean="0"/>
              <a:t>Treća razina</a:t>
            </a:r>
          </a:p>
          <a:p>
            <a:pPr lvl="3" rtl="0"/>
            <a:r>
              <a:rPr lang="hr-HR" smtClean="0"/>
              <a:t>Četvrta razina</a:t>
            </a:r>
          </a:p>
          <a:p>
            <a:pPr lvl="4" rtl="0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DF4AE5-37C2-4CA7-9EDD-153B7EDE9F6B}" type="datetime1">
              <a:rPr lang="hr-HR" smtClean="0"/>
              <a:t>4.2.2025.</a:t>
            </a:fld>
            <a:endParaRPr lang="hr-HR" dirty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73355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930FC5-B91C-48B5-8879-C3BD747E0F6F}" type="datetime1">
              <a:rPr lang="hr-HR" smtClean="0"/>
              <a:t>4.2.2025.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80385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2DE5D69-683E-4D86-BDC0-6C62482552F7}" type="datetime1">
              <a:rPr lang="hr-HR" smtClean="0"/>
              <a:t>4.2.2025.</a:t>
            </a:fld>
            <a:endParaRPr lang="hr-HR" dirty="0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76234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hr-HR" dirty="0" smtClean="0"/>
              <a:t>Kliknite da biste uredili stil naslova matrice</a:t>
            </a:r>
            <a:endParaRPr lang="hr-HR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r-HR" dirty="0" smtClean="0"/>
              <a:t>Kliknite da biste uredili stilove teksta matrice</a:t>
            </a:r>
          </a:p>
          <a:p>
            <a:pPr lvl="1" rtl="0"/>
            <a:r>
              <a:rPr lang="hr-HR" dirty="0" smtClean="0"/>
              <a:t>Druga razina</a:t>
            </a:r>
          </a:p>
          <a:p>
            <a:pPr lvl="2" rtl="0"/>
            <a:r>
              <a:rPr lang="hr-HR" dirty="0" smtClean="0"/>
              <a:t>Treća razina</a:t>
            </a:r>
          </a:p>
          <a:p>
            <a:pPr lvl="3" rtl="0"/>
            <a:r>
              <a:rPr lang="hr-HR" dirty="0" smtClean="0"/>
              <a:t>Četvrta razina</a:t>
            </a:r>
          </a:p>
          <a:p>
            <a:pPr lvl="4" rtl="0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61AFD67-53B5-4D12-BBCC-2B4AF2A776BD}" type="datetime1">
              <a:rPr lang="hr-HR" smtClean="0"/>
              <a:t>4.2.2025.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DF5074B-1D8C-4FBF-B643-29DBF83DE07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83430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Automatski oblik 3"/>
          <p:cNvSpPr>
            <a:spLocks noChangeAspect="1" noChangeArrowheads="1" noTextEdit="1"/>
          </p:cNvSpPr>
          <p:nvPr/>
        </p:nvSpPr>
        <p:spPr bwMode="auto">
          <a:xfrm>
            <a:off x="0" y="1176728"/>
            <a:ext cx="4922838" cy="538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r-HR" dirty="0"/>
          </a:p>
        </p:txBody>
      </p:sp>
      <p:sp>
        <p:nvSpPr>
          <p:cNvPr id="140" name="Pravokutnik 6"/>
          <p:cNvSpPr>
            <a:spLocks noChangeArrowheads="1"/>
          </p:cNvSpPr>
          <p:nvPr/>
        </p:nvSpPr>
        <p:spPr bwMode="auto">
          <a:xfrm>
            <a:off x="2655888" y="1741878"/>
            <a:ext cx="1365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r-HR" dirty="0"/>
          </a:p>
        </p:txBody>
      </p:sp>
      <p:sp>
        <p:nvSpPr>
          <p:cNvPr id="142" name="Pravokutnik 8"/>
          <p:cNvSpPr>
            <a:spLocks noChangeArrowheads="1"/>
          </p:cNvSpPr>
          <p:nvPr/>
        </p:nvSpPr>
        <p:spPr bwMode="auto">
          <a:xfrm>
            <a:off x="2655888" y="1741878"/>
            <a:ext cx="136525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r-HR" dirty="0"/>
          </a:p>
        </p:txBody>
      </p:sp>
      <p:sp>
        <p:nvSpPr>
          <p:cNvPr id="146" name="Prostoručni oblik 12"/>
          <p:cNvSpPr>
            <a:spLocks noEditPoints="1"/>
          </p:cNvSpPr>
          <p:nvPr/>
        </p:nvSpPr>
        <p:spPr bwMode="auto">
          <a:xfrm>
            <a:off x="1238250" y="2167328"/>
            <a:ext cx="271463" cy="195263"/>
          </a:xfrm>
          <a:custGeom>
            <a:avLst/>
            <a:gdLst>
              <a:gd name="T0" fmla="*/ 0 w 171"/>
              <a:gd name="T1" fmla="*/ 97 h 123"/>
              <a:gd name="T2" fmla="*/ 0 w 171"/>
              <a:gd name="T3" fmla="*/ 97 h 123"/>
              <a:gd name="T4" fmla="*/ 18 w 171"/>
              <a:gd name="T5" fmla="*/ 123 h 123"/>
              <a:gd name="T6" fmla="*/ 18 w 171"/>
              <a:gd name="T7" fmla="*/ 123 h 123"/>
              <a:gd name="T8" fmla="*/ 0 w 171"/>
              <a:gd name="T9" fmla="*/ 97 h 123"/>
              <a:gd name="T10" fmla="*/ 152 w 171"/>
              <a:gd name="T11" fmla="*/ 0 h 123"/>
              <a:gd name="T12" fmla="*/ 152 w 171"/>
              <a:gd name="T13" fmla="*/ 0 h 123"/>
              <a:gd name="T14" fmla="*/ 171 w 171"/>
              <a:gd name="T15" fmla="*/ 26 h 123"/>
              <a:gd name="T16" fmla="*/ 171 w 171"/>
              <a:gd name="T17" fmla="*/ 26 h 123"/>
              <a:gd name="T18" fmla="*/ 152 w 171"/>
              <a:gd name="T1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1" h="123">
                <a:moveTo>
                  <a:pt x="0" y="97"/>
                </a:moveTo>
                <a:lnTo>
                  <a:pt x="0" y="97"/>
                </a:lnTo>
                <a:lnTo>
                  <a:pt x="18" y="123"/>
                </a:lnTo>
                <a:lnTo>
                  <a:pt x="18" y="123"/>
                </a:lnTo>
                <a:lnTo>
                  <a:pt x="0" y="97"/>
                </a:lnTo>
                <a:close/>
                <a:moveTo>
                  <a:pt x="152" y="0"/>
                </a:moveTo>
                <a:lnTo>
                  <a:pt x="152" y="0"/>
                </a:lnTo>
                <a:lnTo>
                  <a:pt x="171" y="26"/>
                </a:lnTo>
                <a:lnTo>
                  <a:pt x="171" y="26"/>
                </a:lnTo>
                <a:lnTo>
                  <a:pt x="152" y="0"/>
                </a:lnTo>
                <a:close/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r-HR" dirty="0"/>
          </a:p>
        </p:txBody>
      </p:sp>
      <p:sp>
        <p:nvSpPr>
          <p:cNvPr id="147" name="Prostoručni oblik 13"/>
          <p:cNvSpPr>
            <a:spLocks noEditPoints="1"/>
          </p:cNvSpPr>
          <p:nvPr/>
        </p:nvSpPr>
        <p:spPr bwMode="auto">
          <a:xfrm>
            <a:off x="1238250" y="2167328"/>
            <a:ext cx="271463" cy="195263"/>
          </a:xfrm>
          <a:custGeom>
            <a:avLst/>
            <a:gdLst>
              <a:gd name="T0" fmla="*/ 0 w 171"/>
              <a:gd name="T1" fmla="*/ 97 h 123"/>
              <a:gd name="T2" fmla="*/ 0 w 171"/>
              <a:gd name="T3" fmla="*/ 97 h 123"/>
              <a:gd name="T4" fmla="*/ 18 w 171"/>
              <a:gd name="T5" fmla="*/ 123 h 123"/>
              <a:gd name="T6" fmla="*/ 18 w 171"/>
              <a:gd name="T7" fmla="*/ 123 h 123"/>
              <a:gd name="T8" fmla="*/ 0 w 171"/>
              <a:gd name="T9" fmla="*/ 97 h 123"/>
              <a:gd name="T10" fmla="*/ 152 w 171"/>
              <a:gd name="T11" fmla="*/ 0 h 123"/>
              <a:gd name="T12" fmla="*/ 152 w 171"/>
              <a:gd name="T13" fmla="*/ 0 h 123"/>
              <a:gd name="T14" fmla="*/ 171 w 171"/>
              <a:gd name="T15" fmla="*/ 26 h 123"/>
              <a:gd name="T16" fmla="*/ 171 w 171"/>
              <a:gd name="T17" fmla="*/ 26 h 123"/>
              <a:gd name="T18" fmla="*/ 152 w 171"/>
              <a:gd name="T1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1" h="123">
                <a:moveTo>
                  <a:pt x="0" y="97"/>
                </a:moveTo>
                <a:lnTo>
                  <a:pt x="0" y="97"/>
                </a:lnTo>
                <a:lnTo>
                  <a:pt x="18" y="123"/>
                </a:lnTo>
                <a:lnTo>
                  <a:pt x="18" y="123"/>
                </a:lnTo>
                <a:lnTo>
                  <a:pt x="0" y="97"/>
                </a:lnTo>
                <a:moveTo>
                  <a:pt x="152" y="0"/>
                </a:moveTo>
                <a:lnTo>
                  <a:pt x="152" y="0"/>
                </a:lnTo>
                <a:lnTo>
                  <a:pt x="171" y="26"/>
                </a:lnTo>
                <a:lnTo>
                  <a:pt x="171" y="26"/>
                </a:lnTo>
                <a:lnTo>
                  <a:pt x="15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r-HR" dirty="0"/>
          </a:p>
        </p:txBody>
      </p:sp>
      <p:sp>
        <p:nvSpPr>
          <p:cNvPr id="149" name="Prostoručni oblik 15"/>
          <p:cNvSpPr>
            <a:spLocks/>
          </p:cNvSpPr>
          <p:nvPr/>
        </p:nvSpPr>
        <p:spPr bwMode="auto">
          <a:xfrm>
            <a:off x="4198938" y="2343541"/>
            <a:ext cx="30163" cy="38100"/>
          </a:xfrm>
          <a:custGeom>
            <a:avLst/>
            <a:gdLst>
              <a:gd name="T0" fmla="*/ 11 w 12"/>
              <a:gd name="T1" fmla="*/ 0 h 16"/>
              <a:gd name="T2" fmla="*/ 0 w 12"/>
              <a:gd name="T3" fmla="*/ 15 h 16"/>
              <a:gd name="T4" fmla="*/ 1 w 12"/>
              <a:gd name="T5" fmla="*/ 16 h 16"/>
              <a:gd name="T6" fmla="*/ 12 w 12"/>
              <a:gd name="T7" fmla="*/ 0 h 16"/>
              <a:gd name="T8" fmla="*/ 11 w 12"/>
              <a:gd name="T9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" h="16">
                <a:moveTo>
                  <a:pt x="11" y="0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1" y="15"/>
                  <a:pt x="1" y="16"/>
                </a:cubicBezTo>
                <a:cubicBezTo>
                  <a:pt x="12" y="0"/>
                  <a:pt x="12" y="0"/>
                  <a:pt x="12" y="0"/>
                </a:cubicBezTo>
                <a:cubicBezTo>
                  <a:pt x="11" y="0"/>
                  <a:pt x="11" y="0"/>
                  <a:pt x="11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r-HR" dirty="0"/>
          </a:p>
        </p:txBody>
      </p:sp>
      <p:sp>
        <p:nvSpPr>
          <p:cNvPr id="152" name="Prostoručni oblik 18"/>
          <p:cNvSpPr>
            <a:spLocks noEditPoints="1"/>
          </p:cNvSpPr>
          <p:nvPr/>
        </p:nvSpPr>
        <p:spPr bwMode="auto">
          <a:xfrm>
            <a:off x="673100" y="2553091"/>
            <a:ext cx="203200" cy="117475"/>
          </a:xfrm>
          <a:custGeom>
            <a:avLst/>
            <a:gdLst>
              <a:gd name="T0" fmla="*/ 0 w 83"/>
              <a:gd name="T1" fmla="*/ 36 h 48"/>
              <a:gd name="T2" fmla="*/ 8 w 83"/>
              <a:gd name="T3" fmla="*/ 48 h 48"/>
              <a:gd name="T4" fmla="*/ 0 w 83"/>
              <a:gd name="T5" fmla="*/ 36 h 48"/>
              <a:gd name="T6" fmla="*/ 83 w 83"/>
              <a:gd name="T7" fmla="*/ 0 h 48"/>
              <a:gd name="T8" fmla="*/ 8 w 83"/>
              <a:gd name="T9" fmla="*/ 48 h 48"/>
              <a:gd name="T10" fmla="*/ 83 w 83"/>
              <a:gd name="T11" fmla="*/ 0 h 48"/>
              <a:gd name="T12" fmla="*/ 83 w 83"/>
              <a:gd name="T13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3" h="48">
                <a:moveTo>
                  <a:pt x="0" y="36"/>
                </a:moveTo>
                <a:cubicBezTo>
                  <a:pt x="3" y="40"/>
                  <a:pt x="5" y="44"/>
                  <a:pt x="8" y="48"/>
                </a:cubicBezTo>
                <a:cubicBezTo>
                  <a:pt x="5" y="44"/>
                  <a:pt x="3" y="40"/>
                  <a:pt x="0" y="36"/>
                </a:cubicBezTo>
                <a:moveTo>
                  <a:pt x="83" y="0"/>
                </a:moveTo>
                <a:cubicBezTo>
                  <a:pt x="8" y="48"/>
                  <a:pt x="8" y="48"/>
                  <a:pt x="8" y="48"/>
                </a:cubicBezTo>
                <a:cubicBezTo>
                  <a:pt x="83" y="0"/>
                  <a:pt x="83" y="0"/>
                  <a:pt x="83" y="0"/>
                </a:cubicBezTo>
                <a:cubicBezTo>
                  <a:pt x="83" y="0"/>
                  <a:pt x="83" y="0"/>
                  <a:pt x="83" y="0"/>
                </a:cubicBezTo>
              </a:path>
            </a:pathLst>
          </a:cu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r-HR" dirty="0"/>
          </a:p>
        </p:txBody>
      </p:sp>
      <p:sp>
        <p:nvSpPr>
          <p:cNvPr id="155" name="Prostoručni oblik 21"/>
          <p:cNvSpPr>
            <a:spLocks noEditPoints="1"/>
          </p:cNvSpPr>
          <p:nvPr/>
        </p:nvSpPr>
        <p:spPr bwMode="auto">
          <a:xfrm>
            <a:off x="1338263" y="5901128"/>
            <a:ext cx="331788" cy="238125"/>
          </a:xfrm>
          <a:custGeom>
            <a:avLst/>
            <a:gdLst>
              <a:gd name="T0" fmla="*/ 209 w 209"/>
              <a:gd name="T1" fmla="*/ 125 h 150"/>
              <a:gd name="T2" fmla="*/ 195 w 209"/>
              <a:gd name="T3" fmla="*/ 150 h 150"/>
              <a:gd name="T4" fmla="*/ 195 w 209"/>
              <a:gd name="T5" fmla="*/ 150 h 150"/>
              <a:gd name="T6" fmla="*/ 209 w 209"/>
              <a:gd name="T7" fmla="*/ 125 h 150"/>
              <a:gd name="T8" fmla="*/ 209 w 209"/>
              <a:gd name="T9" fmla="*/ 125 h 150"/>
              <a:gd name="T10" fmla="*/ 23 w 209"/>
              <a:gd name="T11" fmla="*/ 0 h 150"/>
              <a:gd name="T12" fmla="*/ 0 w 209"/>
              <a:gd name="T13" fmla="*/ 45 h 150"/>
              <a:gd name="T14" fmla="*/ 0 w 209"/>
              <a:gd name="T15" fmla="*/ 45 h 150"/>
              <a:gd name="T16" fmla="*/ 23 w 209"/>
              <a:gd name="T17" fmla="*/ 0 h 150"/>
              <a:gd name="T18" fmla="*/ 23 w 209"/>
              <a:gd name="T19" fmla="*/ 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9" h="150">
                <a:moveTo>
                  <a:pt x="209" y="125"/>
                </a:moveTo>
                <a:lnTo>
                  <a:pt x="195" y="150"/>
                </a:lnTo>
                <a:lnTo>
                  <a:pt x="195" y="150"/>
                </a:lnTo>
                <a:lnTo>
                  <a:pt x="209" y="125"/>
                </a:lnTo>
                <a:lnTo>
                  <a:pt x="209" y="125"/>
                </a:lnTo>
                <a:close/>
                <a:moveTo>
                  <a:pt x="23" y="0"/>
                </a:moveTo>
                <a:lnTo>
                  <a:pt x="0" y="45"/>
                </a:lnTo>
                <a:lnTo>
                  <a:pt x="0" y="45"/>
                </a:lnTo>
                <a:lnTo>
                  <a:pt x="23" y="0"/>
                </a:lnTo>
                <a:lnTo>
                  <a:pt x="23" y="0"/>
                </a:lnTo>
                <a:close/>
              </a:path>
            </a:pathLst>
          </a:custGeom>
          <a:solidFill>
            <a:srgbClr val="AEAD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r-HR" dirty="0"/>
          </a:p>
        </p:txBody>
      </p:sp>
      <p:sp>
        <p:nvSpPr>
          <p:cNvPr id="156" name="Prostoručni oblik 22"/>
          <p:cNvSpPr>
            <a:spLocks noEditPoints="1"/>
          </p:cNvSpPr>
          <p:nvPr/>
        </p:nvSpPr>
        <p:spPr bwMode="auto">
          <a:xfrm>
            <a:off x="1338263" y="5901128"/>
            <a:ext cx="331788" cy="238125"/>
          </a:xfrm>
          <a:custGeom>
            <a:avLst/>
            <a:gdLst>
              <a:gd name="T0" fmla="*/ 209 w 209"/>
              <a:gd name="T1" fmla="*/ 125 h 150"/>
              <a:gd name="T2" fmla="*/ 195 w 209"/>
              <a:gd name="T3" fmla="*/ 150 h 150"/>
              <a:gd name="T4" fmla="*/ 195 w 209"/>
              <a:gd name="T5" fmla="*/ 150 h 150"/>
              <a:gd name="T6" fmla="*/ 209 w 209"/>
              <a:gd name="T7" fmla="*/ 125 h 150"/>
              <a:gd name="T8" fmla="*/ 209 w 209"/>
              <a:gd name="T9" fmla="*/ 125 h 150"/>
              <a:gd name="T10" fmla="*/ 23 w 209"/>
              <a:gd name="T11" fmla="*/ 0 h 150"/>
              <a:gd name="T12" fmla="*/ 0 w 209"/>
              <a:gd name="T13" fmla="*/ 45 h 150"/>
              <a:gd name="T14" fmla="*/ 0 w 209"/>
              <a:gd name="T15" fmla="*/ 45 h 150"/>
              <a:gd name="T16" fmla="*/ 23 w 209"/>
              <a:gd name="T17" fmla="*/ 0 h 150"/>
              <a:gd name="T18" fmla="*/ 23 w 209"/>
              <a:gd name="T19" fmla="*/ 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9" h="150">
                <a:moveTo>
                  <a:pt x="209" y="125"/>
                </a:moveTo>
                <a:lnTo>
                  <a:pt x="195" y="150"/>
                </a:lnTo>
                <a:lnTo>
                  <a:pt x="195" y="150"/>
                </a:lnTo>
                <a:lnTo>
                  <a:pt x="209" y="125"/>
                </a:lnTo>
                <a:lnTo>
                  <a:pt x="209" y="125"/>
                </a:lnTo>
                <a:moveTo>
                  <a:pt x="23" y="0"/>
                </a:moveTo>
                <a:lnTo>
                  <a:pt x="0" y="45"/>
                </a:lnTo>
                <a:lnTo>
                  <a:pt x="0" y="45"/>
                </a:lnTo>
                <a:lnTo>
                  <a:pt x="23" y="0"/>
                </a:lnTo>
                <a:lnTo>
                  <a:pt x="23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r-HR" dirty="0"/>
          </a:p>
        </p:txBody>
      </p:sp>
      <p:sp>
        <p:nvSpPr>
          <p:cNvPr id="159" name="Prostoručni oblik 25"/>
          <p:cNvSpPr>
            <a:spLocks/>
          </p:cNvSpPr>
          <p:nvPr/>
        </p:nvSpPr>
        <p:spPr bwMode="auto">
          <a:xfrm>
            <a:off x="4094163" y="5899541"/>
            <a:ext cx="36513" cy="73025"/>
          </a:xfrm>
          <a:custGeom>
            <a:avLst/>
            <a:gdLst>
              <a:gd name="T0" fmla="*/ 0 w 23"/>
              <a:gd name="T1" fmla="*/ 0 h 46"/>
              <a:gd name="T2" fmla="*/ 0 w 23"/>
              <a:gd name="T3" fmla="*/ 0 h 46"/>
              <a:gd name="T4" fmla="*/ 23 w 23"/>
              <a:gd name="T5" fmla="*/ 46 h 46"/>
              <a:gd name="T6" fmla="*/ 23 w 23"/>
              <a:gd name="T7" fmla="*/ 46 h 46"/>
              <a:gd name="T8" fmla="*/ 0 w 23"/>
              <a:gd name="T9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46">
                <a:moveTo>
                  <a:pt x="0" y="0"/>
                </a:moveTo>
                <a:lnTo>
                  <a:pt x="0" y="0"/>
                </a:lnTo>
                <a:lnTo>
                  <a:pt x="23" y="46"/>
                </a:lnTo>
                <a:lnTo>
                  <a:pt x="23" y="46"/>
                </a:lnTo>
                <a:lnTo>
                  <a:pt x="0" y="0"/>
                </a:lnTo>
                <a:close/>
              </a:path>
            </a:pathLst>
          </a:custGeom>
          <a:solidFill>
            <a:srgbClr val="AEAD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r-HR" dirty="0"/>
          </a:p>
        </p:txBody>
      </p:sp>
      <p:sp>
        <p:nvSpPr>
          <p:cNvPr id="160" name="Prostoručni oblik 26"/>
          <p:cNvSpPr>
            <a:spLocks/>
          </p:cNvSpPr>
          <p:nvPr/>
        </p:nvSpPr>
        <p:spPr bwMode="auto">
          <a:xfrm>
            <a:off x="4094163" y="5899541"/>
            <a:ext cx="36513" cy="73025"/>
          </a:xfrm>
          <a:custGeom>
            <a:avLst/>
            <a:gdLst>
              <a:gd name="T0" fmla="*/ 0 w 23"/>
              <a:gd name="T1" fmla="*/ 0 h 46"/>
              <a:gd name="T2" fmla="*/ 0 w 23"/>
              <a:gd name="T3" fmla="*/ 0 h 46"/>
              <a:gd name="T4" fmla="*/ 23 w 23"/>
              <a:gd name="T5" fmla="*/ 46 h 46"/>
              <a:gd name="T6" fmla="*/ 23 w 23"/>
              <a:gd name="T7" fmla="*/ 46 h 46"/>
              <a:gd name="T8" fmla="*/ 0 w 23"/>
              <a:gd name="T9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46">
                <a:moveTo>
                  <a:pt x="0" y="0"/>
                </a:moveTo>
                <a:lnTo>
                  <a:pt x="0" y="0"/>
                </a:lnTo>
                <a:lnTo>
                  <a:pt x="23" y="46"/>
                </a:lnTo>
                <a:lnTo>
                  <a:pt x="23" y="46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r-HR" dirty="0"/>
          </a:p>
        </p:txBody>
      </p:sp>
      <p:sp>
        <p:nvSpPr>
          <p:cNvPr id="180" name="Prostoručni oblik 46"/>
          <p:cNvSpPr>
            <a:spLocks noEditPoints="1"/>
          </p:cNvSpPr>
          <p:nvPr/>
        </p:nvSpPr>
        <p:spPr bwMode="auto">
          <a:xfrm>
            <a:off x="3786188" y="3272228"/>
            <a:ext cx="46038" cy="188913"/>
          </a:xfrm>
          <a:custGeom>
            <a:avLst/>
            <a:gdLst>
              <a:gd name="T0" fmla="*/ 3 w 19"/>
              <a:gd name="T1" fmla="*/ 76 h 77"/>
              <a:gd name="T2" fmla="*/ 3 w 19"/>
              <a:gd name="T3" fmla="*/ 76 h 77"/>
              <a:gd name="T4" fmla="*/ 3 w 19"/>
              <a:gd name="T5" fmla="*/ 76 h 77"/>
              <a:gd name="T6" fmla="*/ 3 w 19"/>
              <a:gd name="T7" fmla="*/ 75 h 77"/>
              <a:gd name="T8" fmla="*/ 3 w 19"/>
              <a:gd name="T9" fmla="*/ 75 h 77"/>
              <a:gd name="T10" fmla="*/ 3 w 19"/>
              <a:gd name="T11" fmla="*/ 75 h 77"/>
              <a:gd name="T12" fmla="*/ 3 w 19"/>
              <a:gd name="T13" fmla="*/ 74 h 77"/>
              <a:gd name="T14" fmla="*/ 3 w 19"/>
              <a:gd name="T15" fmla="*/ 74 h 77"/>
              <a:gd name="T16" fmla="*/ 3 w 19"/>
              <a:gd name="T17" fmla="*/ 74 h 77"/>
              <a:gd name="T18" fmla="*/ 2 w 19"/>
              <a:gd name="T19" fmla="*/ 73 h 77"/>
              <a:gd name="T20" fmla="*/ 2 w 19"/>
              <a:gd name="T21" fmla="*/ 73 h 77"/>
              <a:gd name="T22" fmla="*/ 2 w 19"/>
              <a:gd name="T23" fmla="*/ 72 h 77"/>
              <a:gd name="T24" fmla="*/ 2 w 19"/>
              <a:gd name="T25" fmla="*/ 72 h 77"/>
              <a:gd name="T26" fmla="*/ 2 w 19"/>
              <a:gd name="T27" fmla="*/ 71 h 77"/>
              <a:gd name="T28" fmla="*/ 2 w 19"/>
              <a:gd name="T29" fmla="*/ 71 h 77"/>
              <a:gd name="T30" fmla="*/ 2 w 19"/>
              <a:gd name="T31" fmla="*/ 71 h 77"/>
              <a:gd name="T32" fmla="*/ 2 w 19"/>
              <a:gd name="T33" fmla="*/ 70 h 77"/>
              <a:gd name="T34" fmla="*/ 2 w 19"/>
              <a:gd name="T35" fmla="*/ 70 h 77"/>
              <a:gd name="T36" fmla="*/ 2 w 19"/>
              <a:gd name="T37" fmla="*/ 69 h 77"/>
              <a:gd name="T38" fmla="*/ 2 w 19"/>
              <a:gd name="T39" fmla="*/ 69 h 77"/>
              <a:gd name="T40" fmla="*/ 2 w 19"/>
              <a:gd name="T41" fmla="*/ 69 h 77"/>
              <a:gd name="T42" fmla="*/ 2 w 19"/>
              <a:gd name="T43" fmla="*/ 68 h 77"/>
              <a:gd name="T44" fmla="*/ 2 w 19"/>
              <a:gd name="T45" fmla="*/ 68 h 77"/>
              <a:gd name="T46" fmla="*/ 2 w 19"/>
              <a:gd name="T47" fmla="*/ 68 h 77"/>
              <a:gd name="T48" fmla="*/ 1 w 19"/>
              <a:gd name="T49" fmla="*/ 67 h 77"/>
              <a:gd name="T50" fmla="*/ 1 w 19"/>
              <a:gd name="T51" fmla="*/ 67 h 77"/>
              <a:gd name="T52" fmla="*/ 1 w 19"/>
              <a:gd name="T53" fmla="*/ 67 h 77"/>
              <a:gd name="T54" fmla="*/ 1 w 19"/>
              <a:gd name="T55" fmla="*/ 66 h 77"/>
              <a:gd name="T56" fmla="*/ 1 w 19"/>
              <a:gd name="T57" fmla="*/ 66 h 77"/>
              <a:gd name="T58" fmla="*/ 1 w 19"/>
              <a:gd name="T59" fmla="*/ 65 h 77"/>
              <a:gd name="T60" fmla="*/ 1 w 19"/>
              <a:gd name="T61" fmla="*/ 65 h 77"/>
              <a:gd name="T62" fmla="*/ 1 w 19"/>
              <a:gd name="T63" fmla="*/ 65 h 77"/>
              <a:gd name="T64" fmla="*/ 1 w 19"/>
              <a:gd name="T65" fmla="*/ 64 h 77"/>
              <a:gd name="T66" fmla="*/ 1 w 19"/>
              <a:gd name="T67" fmla="*/ 64 h 77"/>
              <a:gd name="T68" fmla="*/ 1 w 19"/>
              <a:gd name="T69" fmla="*/ 64 h 77"/>
              <a:gd name="T70" fmla="*/ 1 w 19"/>
              <a:gd name="T71" fmla="*/ 63 h 77"/>
              <a:gd name="T72" fmla="*/ 1 w 19"/>
              <a:gd name="T73" fmla="*/ 63 h 77"/>
              <a:gd name="T74" fmla="*/ 1 w 19"/>
              <a:gd name="T75" fmla="*/ 62 h 77"/>
              <a:gd name="T76" fmla="*/ 1 w 19"/>
              <a:gd name="T77" fmla="*/ 62 h 77"/>
              <a:gd name="T78" fmla="*/ 1 w 19"/>
              <a:gd name="T79" fmla="*/ 61 h 77"/>
              <a:gd name="T80" fmla="*/ 1 w 19"/>
              <a:gd name="T81" fmla="*/ 61 h 77"/>
              <a:gd name="T82" fmla="*/ 1 w 19"/>
              <a:gd name="T83" fmla="*/ 61 h 77"/>
              <a:gd name="T84" fmla="*/ 1 w 19"/>
              <a:gd name="T85" fmla="*/ 60 h 77"/>
              <a:gd name="T86" fmla="*/ 1 w 19"/>
              <a:gd name="T87" fmla="*/ 60 h 77"/>
              <a:gd name="T88" fmla="*/ 1 w 19"/>
              <a:gd name="T89" fmla="*/ 60 h 77"/>
              <a:gd name="T90" fmla="*/ 18 w 19"/>
              <a:gd name="T91" fmla="*/ 0 h 77"/>
              <a:gd name="T92" fmla="*/ 18 w 19"/>
              <a:gd name="T93" fmla="*/ 0 h 77"/>
              <a:gd name="T94" fmla="*/ 19 w 19"/>
              <a:gd name="T95" fmla="*/ 0 h 77"/>
              <a:gd name="T96" fmla="*/ 19 w 19"/>
              <a:gd name="T97" fmla="*/ 0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" h="77">
                <a:moveTo>
                  <a:pt x="3" y="77"/>
                </a:moveTo>
                <a:cubicBezTo>
                  <a:pt x="3" y="77"/>
                  <a:pt x="3" y="77"/>
                  <a:pt x="3" y="77"/>
                </a:cubicBezTo>
                <a:cubicBezTo>
                  <a:pt x="3" y="77"/>
                  <a:pt x="3" y="77"/>
                  <a:pt x="3" y="77"/>
                </a:cubicBezTo>
                <a:moveTo>
                  <a:pt x="3" y="76"/>
                </a:moveTo>
                <a:cubicBezTo>
                  <a:pt x="3" y="76"/>
                  <a:pt x="3" y="76"/>
                  <a:pt x="3" y="76"/>
                </a:cubicBezTo>
                <a:cubicBezTo>
                  <a:pt x="3" y="76"/>
                  <a:pt x="3" y="76"/>
                  <a:pt x="3" y="76"/>
                </a:cubicBezTo>
                <a:moveTo>
                  <a:pt x="3" y="76"/>
                </a:moveTo>
                <a:cubicBezTo>
                  <a:pt x="3" y="76"/>
                  <a:pt x="3" y="76"/>
                  <a:pt x="3" y="76"/>
                </a:cubicBezTo>
                <a:cubicBezTo>
                  <a:pt x="3" y="76"/>
                  <a:pt x="3" y="76"/>
                  <a:pt x="3" y="76"/>
                </a:cubicBezTo>
                <a:moveTo>
                  <a:pt x="3" y="76"/>
                </a:moveTo>
                <a:cubicBezTo>
                  <a:pt x="3" y="76"/>
                  <a:pt x="3" y="76"/>
                  <a:pt x="3" y="76"/>
                </a:cubicBezTo>
                <a:cubicBezTo>
                  <a:pt x="3" y="76"/>
                  <a:pt x="3" y="76"/>
                  <a:pt x="3" y="76"/>
                </a:cubicBezTo>
                <a:moveTo>
                  <a:pt x="3" y="76"/>
                </a:moveTo>
                <a:cubicBezTo>
                  <a:pt x="3" y="76"/>
                  <a:pt x="3" y="76"/>
                  <a:pt x="3" y="76"/>
                </a:cubicBezTo>
                <a:cubicBezTo>
                  <a:pt x="3" y="76"/>
                  <a:pt x="3" y="76"/>
                  <a:pt x="3" y="76"/>
                </a:cubicBezTo>
                <a:moveTo>
                  <a:pt x="3" y="75"/>
                </a:moveTo>
                <a:cubicBezTo>
                  <a:pt x="3" y="75"/>
                  <a:pt x="3" y="75"/>
                  <a:pt x="3" y="75"/>
                </a:cubicBezTo>
                <a:cubicBezTo>
                  <a:pt x="3" y="75"/>
                  <a:pt x="3" y="75"/>
                  <a:pt x="3" y="75"/>
                </a:cubicBezTo>
                <a:moveTo>
                  <a:pt x="3" y="75"/>
                </a:moveTo>
                <a:cubicBezTo>
                  <a:pt x="3" y="75"/>
                  <a:pt x="3" y="75"/>
                  <a:pt x="3" y="75"/>
                </a:cubicBezTo>
                <a:cubicBezTo>
                  <a:pt x="3" y="75"/>
                  <a:pt x="3" y="75"/>
                  <a:pt x="3" y="75"/>
                </a:cubicBezTo>
                <a:moveTo>
                  <a:pt x="3" y="75"/>
                </a:moveTo>
                <a:cubicBezTo>
                  <a:pt x="3" y="75"/>
                  <a:pt x="3" y="75"/>
                  <a:pt x="3" y="75"/>
                </a:cubicBezTo>
                <a:cubicBezTo>
                  <a:pt x="3" y="75"/>
                  <a:pt x="3" y="75"/>
                  <a:pt x="3" y="75"/>
                </a:cubicBezTo>
                <a:moveTo>
                  <a:pt x="3" y="74"/>
                </a:moveTo>
                <a:cubicBezTo>
                  <a:pt x="3" y="74"/>
                  <a:pt x="3" y="75"/>
                  <a:pt x="3" y="75"/>
                </a:cubicBezTo>
                <a:cubicBezTo>
                  <a:pt x="3" y="75"/>
                  <a:pt x="3" y="74"/>
                  <a:pt x="3" y="74"/>
                </a:cubicBezTo>
                <a:moveTo>
                  <a:pt x="3" y="74"/>
                </a:move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3" y="74"/>
                  <a:pt x="3" y="74"/>
                </a:cubicBezTo>
                <a:moveTo>
                  <a:pt x="3" y="74"/>
                </a:move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3" y="74"/>
                  <a:pt x="3" y="74"/>
                </a:cubicBezTo>
                <a:moveTo>
                  <a:pt x="3" y="74"/>
                </a:move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3" y="74"/>
                  <a:pt x="3" y="74"/>
                </a:cubicBezTo>
                <a:moveTo>
                  <a:pt x="2" y="73"/>
                </a:moveTo>
                <a:cubicBezTo>
                  <a:pt x="2" y="73"/>
                  <a:pt x="2" y="73"/>
                  <a:pt x="2" y="73"/>
                </a:cubicBezTo>
                <a:cubicBezTo>
                  <a:pt x="2" y="73"/>
                  <a:pt x="2" y="73"/>
                  <a:pt x="2" y="73"/>
                </a:cubicBezTo>
                <a:moveTo>
                  <a:pt x="2" y="73"/>
                </a:moveTo>
                <a:cubicBezTo>
                  <a:pt x="2" y="73"/>
                  <a:pt x="2" y="73"/>
                  <a:pt x="2" y="73"/>
                </a:cubicBezTo>
                <a:cubicBezTo>
                  <a:pt x="2" y="73"/>
                  <a:pt x="2" y="73"/>
                  <a:pt x="2" y="73"/>
                </a:cubicBezTo>
                <a:moveTo>
                  <a:pt x="2" y="72"/>
                </a:moveTo>
                <a:cubicBezTo>
                  <a:pt x="2" y="72"/>
                  <a:pt x="2" y="72"/>
                  <a:pt x="2" y="73"/>
                </a:cubicBezTo>
                <a:cubicBezTo>
                  <a:pt x="2" y="72"/>
                  <a:pt x="2" y="72"/>
                  <a:pt x="2" y="72"/>
                </a:cubicBezTo>
                <a:moveTo>
                  <a:pt x="2" y="72"/>
                </a:moveTo>
                <a:cubicBezTo>
                  <a:pt x="2" y="72"/>
                  <a:pt x="2" y="72"/>
                  <a:pt x="2" y="72"/>
                </a:cubicBezTo>
                <a:cubicBezTo>
                  <a:pt x="2" y="72"/>
                  <a:pt x="2" y="72"/>
                  <a:pt x="2" y="72"/>
                </a:cubicBezTo>
                <a:moveTo>
                  <a:pt x="2" y="72"/>
                </a:moveTo>
                <a:cubicBezTo>
                  <a:pt x="2" y="72"/>
                  <a:pt x="2" y="72"/>
                  <a:pt x="2" y="72"/>
                </a:cubicBezTo>
                <a:cubicBezTo>
                  <a:pt x="2" y="72"/>
                  <a:pt x="2" y="72"/>
                  <a:pt x="2" y="72"/>
                </a:cubicBezTo>
                <a:moveTo>
                  <a:pt x="2" y="72"/>
                </a:moveTo>
                <a:cubicBezTo>
                  <a:pt x="2" y="72"/>
                  <a:pt x="2" y="72"/>
                  <a:pt x="2" y="72"/>
                </a:cubicBezTo>
                <a:cubicBezTo>
                  <a:pt x="2" y="72"/>
                  <a:pt x="2" y="72"/>
                  <a:pt x="2" y="72"/>
                </a:cubicBezTo>
                <a:moveTo>
                  <a:pt x="2" y="71"/>
                </a:moveTo>
                <a:cubicBezTo>
                  <a:pt x="2" y="71"/>
                  <a:pt x="2" y="71"/>
                  <a:pt x="2" y="71"/>
                </a:cubicBezTo>
                <a:cubicBezTo>
                  <a:pt x="2" y="71"/>
                  <a:pt x="2" y="71"/>
                  <a:pt x="2" y="71"/>
                </a:cubicBezTo>
                <a:moveTo>
                  <a:pt x="2" y="71"/>
                </a:moveTo>
                <a:cubicBezTo>
                  <a:pt x="2" y="71"/>
                  <a:pt x="2" y="71"/>
                  <a:pt x="2" y="71"/>
                </a:cubicBezTo>
                <a:cubicBezTo>
                  <a:pt x="2" y="71"/>
                  <a:pt x="2" y="71"/>
                  <a:pt x="2" y="71"/>
                </a:cubicBezTo>
                <a:moveTo>
                  <a:pt x="2" y="71"/>
                </a:moveTo>
                <a:cubicBezTo>
                  <a:pt x="2" y="71"/>
                  <a:pt x="2" y="71"/>
                  <a:pt x="2" y="71"/>
                </a:cubicBezTo>
                <a:cubicBezTo>
                  <a:pt x="2" y="71"/>
                  <a:pt x="2" y="71"/>
                  <a:pt x="2" y="71"/>
                </a:cubicBezTo>
                <a:moveTo>
                  <a:pt x="2" y="71"/>
                </a:moveTo>
                <a:cubicBezTo>
                  <a:pt x="2" y="71"/>
                  <a:pt x="2" y="71"/>
                  <a:pt x="2" y="71"/>
                </a:cubicBezTo>
                <a:cubicBezTo>
                  <a:pt x="2" y="71"/>
                  <a:pt x="2" y="71"/>
                  <a:pt x="2" y="71"/>
                </a:cubicBezTo>
                <a:moveTo>
                  <a:pt x="2" y="70"/>
                </a:moveTo>
                <a:cubicBezTo>
                  <a:pt x="2" y="70"/>
                  <a:pt x="2" y="70"/>
                  <a:pt x="2" y="70"/>
                </a:cubicBezTo>
                <a:cubicBezTo>
                  <a:pt x="2" y="70"/>
                  <a:pt x="2" y="70"/>
                  <a:pt x="2" y="70"/>
                </a:cubicBezTo>
                <a:moveTo>
                  <a:pt x="2" y="70"/>
                </a:moveTo>
                <a:cubicBezTo>
                  <a:pt x="2" y="70"/>
                  <a:pt x="2" y="70"/>
                  <a:pt x="2" y="70"/>
                </a:cubicBezTo>
                <a:cubicBezTo>
                  <a:pt x="2" y="70"/>
                  <a:pt x="2" y="70"/>
                  <a:pt x="2" y="70"/>
                </a:cubicBezTo>
                <a:moveTo>
                  <a:pt x="2" y="70"/>
                </a:moveTo>
                <a:cubicBezTo>
                  <a:pt x="2" y="70"/>
                  <a:pt x="2" y="70"/>
                  <a:pt x="2" y="70"/>
                </a:cubicBezTo>
                <a:cubicBezTo>
                  <a:pt x="2" y="70"/>
                  <a:pt x="2" y="70"/>
                  <a:pt x="2" y="70"/>
                </a:cubicBezTo>
                <a:moveTo>
                  <a:pt x="2" y="69"/>
                </a:moveTo>
                <a:cubicBezTo>
                  <a:pt x="2" y="69"/>
                  <a:pt x="2" y="70"/>
                  <a:pt x="2" y="70"/>
                </a:cubicBezTo>
                <a:cubicBezTo>
                  <a:pt x="2" y="70"/>
                  <a:pt x="2" y="69"/>
                  <a:pt x="2" y="69"/>
                </a:cubicBezTo>
                <a:moveTo>
                  <a:pt x="2" y="69"/>
                </a:moveTo>
                <a:cubicBezTo>
                  <a:pt x="2" y="69"/>
                  <a:pt x="2" y="69"/>
                  <a:pt x="2" y="69"/>
                </a:cubicBezTo>
                <a:cubicBezTo>
                  <a:pt x="2" y="69"/>
                  <a:pt x="2" y="69"/>
                  <a:pt x="2" y="69"/>
                </a:cubicBezTo>
                <a:moveTo>
                  <a:pt x="2" y="69"/>
                </a:moveTo>
                <a:cubicBezTo>
                  <a:pt x="2" y="69"/>
                  <a:pt x="2" y="69"/>
                  <a:pt x="2" y="69"/>
                </a:cubicBezTo>
                <a:cubicBezTo>
                  <a:pt x="2" y="69"/>
                  <a:pt x="2" y="69"/>
                  <a:pt x="2" y="69"/>
                </a:cubicBezTo>
                <a:moveTo>
                  <a:pt x="2" y="68"/>
                </a:moveTo>
                <a:cubicBezTo>
                  <a:pt x="2" y="69"/>
                  <a:pt x="2" y="69"/>
                  <a:pt x="2" y="69"/>
                </a:cubicBezTo>
                <a:cubicBezTo>
                  <a:pt x="2" y="69"/>
                  <a:pt x="2" y="69"/>
                  <a:pt x="2" y="68"/>
                </a:cubicBezTo>
                <a:moveTo>
                  <a:pt x="2" y="68"/>
                </a:moveTo>
                <a:cubicBezTo>
                  <a:pt x="2" y="68"/>
                  <a:pt x="2" y="68"/>
                  <a:pt x="2" y="68"/>
                </a:cubicBezTo>
                <a:cubicBezTo>
                  <a:pt x="2" y="68"/>
                  <a:pt x="2" y="68"/>
                  <a:pt x="2" y="68"/>
                </a:cubicBezTo>
                <a:moveTo>
                  <a:pt x="2" y="68"/>
                </a:moveTo>
                <a:cubicBezTo>
                  <a:pt x="2" y="68"/>
                  <a:pt x="2" y="68"/>
                  <a:pt x="2" y="68"/>
                </a:cubicBezTo>
                <a:cubicBezTo>
                  <a:pt x="2" y="68"/>
                  <a:pt x="2" y="68"/>
                  <a:pt x="2" y="68"/>
                </a:cubicBezTo>
                <a:moveTo>
                  <a:pt x="2" y="68"/>
                </a:moveTo>
                <a:cubicBezTo>
                  <a:pt x="2" y="68"/>
                  <a:pt x="2" y="68"/>
                  <a:pt x="2" y="68"/>
                </a:cubicBezTo>
                <a:cubicBezTo>
                  <a:pt x="2" y="68"/>
                  <a:pt x="2" y="68"/>
                  <a:pt x="2" y="68"/>
                </a:cubicBezTo>
                <a:moveTo>
                  <a:pt x="1" y="67"/>
                </a:moveTo>
                <a:cubicBezTo>
                  <a:pt x="1" y="67"/>
                  <a:pt x="1" y="67"/>
                  <a:pt x="1" y="68"/>
                </a:cubicBezTo>
                <a:cubicBezTo>
                  <a:pt x="1" y="67"/>
                  <a:pt x="1" y="67"/>
                  <a:pt x="1" y="67"/>
                </a:cubicBezTo>
                <a:moveTo>
                  <a:pt x="1" y="67"/>
                </a:moveTo>
                <a:cubicBezTo>
                  <a:pt x="1" y="67"/>
                  <a:pt x="1" y="67"/>
                  <a:pt x="1" y="67"/>
                </a:cubicBezTo>
                <a:cubicBezTo>
                  <a:pt x="1" y="67"/>
                  <a:pt x="1" y="67"/>
                  <a:pt x="1" y="67"/>
                </a:cubicBezTo>
                <a:moveTo>
                  <a:pt x="1" y="67"/>
                </a:moveTo>
                <a:cubicBezTo>
                  <a:pt x="1" y="67"/>
                  <a:pt x="1" y="67"/>
                  <a:pt x="1" y="67"/>
                </a:cubicBezTo>
                <a:cubicBezTo>
                  <a:pt x="1" y="67"/>
                  <a:pt x="1" y="67"/>
                  <a:pt x="1" y="67"/>
                </a:cubicBezTo>
                <a:moveTo>
                  <a:pt x="1" y="67"/>
                </a:moveTo>
                <a:cubicBezTo>
                  <a:pt x="1" y="67"/>
                  <a:pt x="1" y="67"/>
                  <a:pt x="1" y="67"/>
                </a:cubicBezTo>
                <a:cubicBezTo>
                  <a:pt x="1" y="67"/>
                  <a:pt x="1" y="67"/>
                  <a:pt x="1" y="67"/>
                </a:cubicBezTo>
                <a:moveTo>
                  <a:pt x="1" y="66"/>
                </a:moveTo>
                <a:cubicBezTo>
                  <a:pt x="1" y="66"/>
                  <a:pt x="1" y="66"/>
                  <a:pt x="1" y="66"/>
                </a:cubicBezTo>
                <a:cubicBezTo>
                  <a:pt x="1" y="66"/>
                  <a:pt x="1" y="66"/>
                  <a:pt x="1" y="66"/>
                </a:cubicBezTo>
                <a:moveTo>
                  <a:pt x="1" y="66"/>
                </a:moveTo>
                <a:cubicBezTo>
                  <a:pt x="1" y="66"/>
                  <a:pt x="1" y="66"/>
                  <a:pt x="1" y="66"/>
                </a:cubicBezTo>
                <a:cubicBezTo>
                  <a:pt x="1" y="66"/>
                  <a:pt x="1" y="66"/>
                  <a:pt x="1" y="66"/>
                </a:cubicBezTo>
                <a:moveTo>
                  <a:pt x="1" y="66"/>
                </a:moveTo>
                <a:cubicBezTo>
                  <a:pt x="1" y="66"/>
                  <a:pt x="1" y="66"/>
                  <a:pt x="1" y="66"/>
                </a:cubicBezTo>
                <a:cubicBezTo>
                  <a:pt x="1" y="66"/>
                  <a:pt x="1" y="66"/>
                  <a:pt x="1" y="66"/>
                </a:cubicBezTo>
                <a:moveTo>
                  <a:pt x="1" y="65"/>
                </a:moveTo>
                <a:cubicBezTo>
                  <a:pt x="1" y="65"/>
                  <a:pt x="1" y="66"/>
                  <a:pt x="1" y="66"/>
                </a:cubicBezTo>
                <a:cubicBezTo>
                  <a:pt x="1" y="66"/>
                  <a:pt x="1" y="65"/>
                  <a:pt x="1" y="65"/>
                </a:cubicBezTo>
                <a:moveTo>
                  <a:pt x="1" y="65"/>
                </a:moveTo>
                <a:cubicBezTo>
                  <a:pt x="1" y="65"/>
                  <a:pt x="1" y="65"/>
                  <a:pt x="1" y="65"/>
                </a:cubicBezTo>
                <a:cubicBezTo>
                  <a:pt x="1" y="65"/>
                  <a:pt x="1" y="65"/>
                  <a:pt x="1" y="65"/>
                </a:cubicBezTo>
                <a:moveTo>
                  <a:pt x="1" y="65"/>
                </a:moveTo>
                <a:cubicBezTo>
                  <a:pt x="1" y="65"/>
                  <a:pt x="1" y="65"/>
                  <a:pt x="1" y="65"/>
                </a:cubicBezTo>
                <a:cubicBezTo>
                  <a:pt x="1" y="65"/>
                  <a:pt x="1" y="65"/>
                  <a:pt x="1" y="65"/>
                </a:cubicBezTo>
                <a:moveTo>
                  <a:pt x="1" y="64"/>
                </a:moveTo>
                <a:cubicBezTo>
                  <a:pt x="1" y="65"/>
                  <a:pt x="1" y="65"/>
                  <a:pt x="1" y="65"/>
                </a:cubicBezTo>
                <a:cubicBezTo>
                  <a:pt x="1" y="65"/>
                  <a:pt x="1" y="65"/>
                  <a:pt x="1" y="64"/>
                </a:cubicBezTo>
                <a:moveTo>
                  <a:pt x="1" y="64"/>
                </a:moveTo>
                <a:cubicBezTo>
                  <a:pt x="1" y="64"/>
                  <a:pt x="1" y="64"/>
                  <a:pt x="1" y="64"/>
                </a:cubicBezTo>
                <a:cubicBezTo>
                  <a:pt x="1" y="64"/>
                  <a:pt x="1" y="64"/>
                  <a:pt x="1" y="64"/>
                </a:cubicBezTo>
                <a:moveTo>
                  <a:pt x="1" y="64"/>
                </a:moveTo>
                <a:cubicBezTo>
                  <a:pt x="1" y="64"/>
                  <a:pt x="1" y="64"/>
                  <a:pt x="1" y="64"/>
                </a:cubicBezTo>
                <a:cubicBezTo>
                  <a:pt x="1" y="64"/>
                  <a:pt x="1" y="64"/>
                  <a:pt x="1" y="64"/>
                </a:cubicBezTo>
                <a:moveTo>
                  <a:pt x="1" y="64"/>
                </a:moveTo>
                <a:cubicBezTo>
                  <a:pt x="1" y="64"/>
                  <a:pt x="1" y="64"/>
                  <a:pt x="1" y="64"/>
                </a:cubicBezTo>
                <a:cubicBezTo>
                  <a:pt x="1" y="64"/>
                  <a:pt x="1" y="64"/>
                  <a:pt x="1" y="64"/>
                </a:cubicBezTo>
                <a:moveTo>
                  <a:pt x="1" y="63"/>
                </a:moveTo>
                <a:cubicBezTo>
                  <a:pt x="1" y="63"/>
                  <a:pt x="1" y="63"/>
                  <a:pt x="1" y="64"/>
                </a:cubicBezTo>
                <a:cubicBezTo>
                  <a:pt x="1" y="63"/>
                  <a:pt x="1" y="63"/>
                  <a:pt x="1" y="63"/>
                </a:cubicBezTo>
                <a:moveTo>
                  <a:pt x="1" y="63"/>
                </a:moveTo>
                <a:cubicBezTo>
                  <a:pt x="1" y="63"/>
                  <a:pt x="1" y="63"/>
                  <a:pt x="1" y="63"/>
                </a:cubicBezTo>
                <a:cubicBezTo>
                  <a:pt x="1" y="63"/>
                  <a:pt x="1" y="63"/>
                  <a:pt x="1" y="63"/>
                </a:cubicBezTo>
                <a:moveTo>
                  <a:pt x="1" y="63"/>
                </a:moveTo>
                <a:cubicBezTo>
                  <a:pt x="1" y="63"/>
                  <a:pt x="1" y="63"/>
                  <a:pt x="1" y="63"/>
                </a:cubicBezTo>
                <a:cubicBezTo>
                  <a:pt x="1" y="63"/>
                  <a:pt x="1" y="63"/>
                  <a:pt x="1" y="63"/>
                </a:cubicBezTo>
                <a:moveTo>
                  <a:pt x="1" y="63"/>
                </a:moveTo>
                <a:cubicBezTo>
                  <a:pt x="1" y="63"/>
                  <a:pt x="1" y="63"/>
                  <a:pt x="1" y="63"/>
                </a:cubicBezTo>
                <a:cubicBezTo>
                  <a:pt x="1" y="63"/>
                  <a:pt x="1" y="63"/>
                  <a:pt x="1" y="63"/>
                </a:cubicBezTo>
                <a:moveTo>
                  <a:pt x="1" y="62"/>
                </a:moveTo>
                <a:cubicBezTo>
                  <a:pt x="1" y="62"/>
                  <a:pt x="1" y="62"/>
                  <a:pt x="1" y="62"/>
                </a:cubicBezTo>
                <a:cubicBezTo>
                  <a:pt x="1" y="62"/>
                  <a:pt x="1" y="62"/>
                  <a:pt x="1" y="62"/>
                </a:cubicBezTo>
                <a:moveTo>
                  <a:pt x="1" y="62"/>
                </a:moveTo>
                <a:cubicBezTo>
                  <a:pt x="1" y="62"/>
                  <a:pt x="1" y="62"/>
                  <a:pt x="1" y="62"/>
                </a:cubicBezTo>
                <a:cubicBezTo>
                  <a:pt x="1" y="62"/>
                  <a:pt x="1" y="62"/>
                  <a:pt x="1" y="62"/>
                </a:cubicBezTo>
                <a:moveTo>
                  <a:pt x="1" y="62"/>
                </a:moveTo>
                <a:cubicBezTo>
                  <a:pt x="1" y="62"/>
                  <a:pt x="1" y="62"/>
                  <a:pt x="1" y="62"/>
                </a:cubicBezTo>
                <a:cubicBezTo>
                  <a:pt x="1" y="62"/>
                  <a:pt x="1" y="62"/>
                  <a:pt x="1" y="62"/>
                </a:cubicBezTo>
                <a:moveTo>
                  <a:pt x="1" y="61"/>
                </a:moveTo>
                <a:cubicBezTo>
                  <a:pt x="1" y="61"/>
                  <a:pt x="1" y="62"/>
                  <a:pt x="1" y="62"/>
                </a:cubicBezTo>
                <a:cubicBezTo>
                  <a:pt x="1" y="62"/>
                  <a:pt x="1" y="61"/>
                  <a:pt x="1" y="61"/>
                </a:cubicBezTo>
                <a:moveTo>
                  <a:pt x="1" y="61"/>
                </a:moveTo>
                <a:cubicBezTo>
                  <a:pt x="1" y="61"/>
                  <a:pt x="1" y="61"/>
                  <a:pt x="1" y="61"/>
                </a:cubicBezTo>
                <a:cubicBezTo>
                  <a:pt x="1" y="61"/>
                  <a:pt x="1" y="61"/>
                  <a:pt x="1" y="61"/>
                </a:cubicBezTo>
                <a:moveTo>
                  <a:pt x="1" y="61"/>
                </a:moveTo>
                <a:cubicBezTo>
                  <a:pt x="1" y="61"/>
                  <a:pt x="1" y="61"/>
                  <a:pt x="1" y="61"/>
                </a:cubicBezTo>
                <a:cubicBezTo>
                  <a:pt x="1" y="61"/>
                  <a:pt x="1" y="61"/>
                  <a:pt x="1" y="61"/>
                </a:cubicBezTo>
                <a:moveTo>
                  <a:pt x="1" y="60"/>
                </a:moveTo>
                <a:cubicBezTo>
                  <a:pt x="1" y="61"/>
                  <a:pt x="1" y="61"/>
                  <a:pt x="1" y="61"/>
                </a:cubicBezTo>
                <a:cubicBezTo>
                  <a:pt x="1" y="61"/>
                  <a:pt x="1" y="61"/>
                  <a:pt x="1" y="60"/>
                </a:cubicBezTo>
                <a:moveTo>
                  <a:pt x="1" y="60"/>
                </a:moveTo>
                <a:cubicBezTo>
                  <a:pt x="1" y="60"/>
                  <a:pt x="1" y="60"/>
                  <a:pt x="1" y="60"/>
                </a:cubicBezTo>
                <a:cubicBezTo>
                  <a:pt x="1" y="60"/>
                  <a:pt x="1" y="60"/>
                  <a:pt x="1" y="60"/>
                </a:cubicBezTo>
                <a:moveTo>
                  <a:pt x="1" y="60"/>
                </a:moveTo>
                <a:cubicBezTo>
                  <a:pt x="1" y="60"/>
                  <a:pt x="1" y="60"/>
                  <a:pt x="1" y="60"/>
                </a:cubicBezTo>
                <a:cubicBezTo>
                  <a:pt x="1" y="60"/>
                  <a:pt x="1" y="60"/>
                  <a:pt x="1" y="60"/>
                </a:cubicBezTo>
                <a:moveTo>
                  <a:pt x="1" y="60"/>
                </a:moveTo>
                <a:cubicBezTo>
                  <a:pt x="1" y="60"/>
                  <a:pt x="1" y="60"/>
                  <a:pt x="1" y="60"/>
                </a:cubicBezTo>
                <a:cubicBezTo>
                  <a:pt x="1" y="60"/>
                  <a:pt x="1" y="60"/>
                  <a:pt x="1" y="60"/>
                </a:cubicBezTo>
                <a:moveTo>
                  <a:pt x="18" y="1"/>
                </a:moveTo>
                <a:cubicBezTo>
                  <a:pt x="6" y="17"/>
                  <a:pt x="0" y="38"/>
                  <a:pt x="1" y="60"/>
                </a:cubicBezTo>
                <a:cubicBezTo>
                  <a:pt x="0" y="38"/>
                  <a:pt x="6" y="17"/>
                  <a:pt x="18" y="1"/>
                </a:cubicBezTo>
                <a:moveTo>
                  <a:pt x="18" y="0"/>
                </a:moveTo>
                <a:cubicBezTo>
                  <a:pt x="18" y="0"/>
                  <a:pt x="18" y="0"/>
                  <a:pt x="18" y="1"/>
                </a:cubicBezTo>
                <a:cubicBezTo>
                  <a:pt x="18" y="0"/>
                  <a:pt x="18" y="0"/>
                  <a:pt x="18" y="0"/>
                </a:cubicBezTo>
                <a:moveTo>
                  <a:pt x="19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9" y="0"/>
                </a:cubicBezTo>
                <a:moveTo>
                  <a:pt x="19" y="0"/>
                </a:move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moveTo>
                  <a:pt x="19" y="0"/>
                </a:move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moveTo>
                  <a:pt x="19" y="0"/>
                </a:move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r-HR" dirty="0"/>
          </a:p>
        </p:txBody>
      </p:sp>
      <p:sp>
        <p:nvSpPr>
          <p:cNvPr id="186" name="Prostoručni oblik 52"/>
          <p:cNvSpPr>
            <a:spLocks noEditPoints="1"/>
          </p:cNvSpPr>
          <p:nvPr/>
        </p:nvSpPr>
        <p:spPr bwMode="auto">
          <a:xfrm>
            <a:off x="3994150" y="3978666"/>
            <a:ext cx="60325" cy="158750"/>
          </a:xfrm>
          <a:custGeom>
            <a:avLst/>
            <a:gdLst>
              <a:gd name="T0" fmla="*/ 0 w 25"/>
              <a:gd name="T1" fmla="*/ 65 h 65"/>
              <a:gd name="T2" fmla="*/ 0 w 25"/>
              <a:gd name="T3" fmla="*/ 65 h 65"/>
              <a:gd name="T4" fmla="*/ 0 w 25"/>
              <a:gd name="T5" fmla="*/ 65 h 65"/>
              <a:gd name="T6" fmla="*/ 0 w 25"/>
              <a:gd name="T7" fmla="*/ 65 h 65"/>
              <a:gd name="T8" fmla="*/ 0 w 25"/>
              <a:gd name="T9" fmla="*/ 65 h 65"/>
              <a:gd name="T10" fmla="*/ 0 w 25"/>
              <a:gd name="T11" fmla="*/ 65 h 65"/>
              <a:gd name="T12" fmla="*/ 0 w 25"/>
              <a:gd name="T13" fmla="*/ 64 h 65"/>
              <a:gd name="T14" fmla="*/ 0 w 25"/>
              <a:gd name="T15" fmla="*/ 64 h 65"/>
              <a:gd name="T16" fmla="*/ 0 w 25"/>
              <a:gd name="T17" fmla="*/ 64 h 65"/>
              <a:gd name="T18" fmla="*/ 0 w 25"/>
              <a:gd name="T19" fmla="*/ 64 h 65"/>
              <a:gd name="T20" fmla="*/ 0 w 25"/>
              <a:gd name="T21" fmla="*/ 64 h 65"/>
              <a:gd name="T22" fmla="*/ 0 w 25"/>
              <a:gd name="T23" fmla="*/ 64 h 65"/>
              <a:gd name="T24" fmla="*/ 0 w 25"/>
              <a:gd name="T25" fmla="*/ 64 h 65"/>
              <a:gd name="T26" fmla="*/ 0 w 25"/>
              <a:gd name="T27" fmla="*/ 64 h 65"/>
              <a:gd name="T28" fmla="*/ 0 w 25"/>
              <a:gd name="T29" fmla="*/ 64 h 65"/>
              <a:gd name="T30" fmla="*/ 0 w 25"/>
              <a:gd name="T31" fmla="*/ 63 h 65"/>
              <a:gd name="T32" fmla="*/ 0 w 25"/>
              <a:gd name="T33" fmla="*/ 64 h 65"/>
              <a:gd name="T34" fmla="*/ 0 w 25"/>
              <a:gd name="T35" fmla="*/ 64 h 65"/>
              <a:gd name="T36" fmla="*/ 0 w 25"/>
              <a:gd name="T37" fmla="*/ 63 h 65"/>
              <a:gd name="T38" fmla="*/ 25 w 25"/>
              <a:gd name="T39" fmla="*/ 0 h 65"/>
              <a:gd name="T40" fmla="*/ 0 w 25"/>
              <a:gd name="T41" fmla="*/ 63 h 65"/>
              <a:gd name="T42" fmla="*/ 25 w 25"/>
              <a:gd name="T43" fmla="*/ 0 h 65"/>
              <a:gd name="T44" fmla="*/ 25 w 25"/>
              <a:gd name="T45" fmla="*/ 0 h 65"/>
              <a:gd name="T46" fmla="*/ 25 w 25"/>
              <a:gd name="T47" fmla="*/ 0 h 65"/>
              <a:gd name="T48" fmla="*/ 25 w 25"/>
              <a:gd name="T49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5" h="65">
                <a:moveTo>
                  <a:pt x="0" y="65"/>
                </a:moveTo>
                <a:cubicBezTo>
                  <a:pt x="0" y="65"/>
                  <a:pt x="0" y="65"/>
                  <a:pt x="0" y="65"/>
                </a:cubicBezTo>
                <a:cubicBezTo>
                  <a:pt x="0" y="65"/>
                  <a:pt x="0" y="65"/>
                  <a:pt x="0" y="65"/>
                </a:cubicBezTo>
                <a:moveTo>
                  <a:pt x="0" y="65"/>
                </a:moveTo>
                <a:cubicBezTo>
                  <a:pt x="0" y="65"/>
                  <a:pt x="0" y="65"/>
                  <a:pt x="0" y="65"/>
                </a:cubicBezTo>
                <a:cubicBezTo>
                  <a:pt x="0" y="65"/>
                  <a:pt x="0" y="65"/>
                  <a:pt x="0" y="65"/>
                </a:cubicBezTo>
                <a:moveTo>
                  <a:pt x="0" y="64"/>
                </a:move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moveTo>
                  <a:pt x="0" y="64"/>
                </a:move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moveTo>
                  <a:pt x="0" y="64"/>
                </a:move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moveTo>
                  <a:pt x="0" y="63"/>
                </a:moveTo>
                <a:cubicBezTo>
                  <a:pt x="0" y="63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3"/>
                  <a:pt x="0" y="63"/>
                </a:cubicBezTo>
                <a:moveTo>
                  <a:pt x="25" y="0"/>
                </a:moveTo>
                <a:cubicBezTo>
                  <a:pt x="10" y="17"/>
                  <a:pt x="0" y="39"/>
                  <a:pt x="0" y="63"/>
                </a:cubicBezTo>
                <a:cubicBezTo>
                  <a:pt x="0" y="39"/>
                  <a:pt x="10" y="17"/>
                  <a:pt x="25" y="0"/>
                </a:cubicBezTo>
                <a:moveTo>
                  <a:pt x="25" y="0"/>
                </a:moveTo>
                <a:cubicBezTo>
                  <a:pt x="25" y="0"/>
                  <a:pt x="25" y="0"/>
                  <a:pt x="25" y="0"/>
                </a:cubicBezTo>
                <a:cubicBezTo>
                  <a:pt x="25" y="0"/>
                  <a:pt x="25" y="0"/>
                  <a:pt x="25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r-HR" dirty="0"/>
          </a:p>
        </p:txBody>
      </p:sp>
      <p:sp>
        <p:nvSpPr>
          <p:cNvPr id="192" name="Prostoručni oblik 58"/>
          <p:cNvSpPr>
            <a:spLocks noEditPoints="1"/>
          </p:cNvSpPr>
          <p:nvPr/>
        </p:nvSpPr>
        <p:spPr bwMode="auto">
          <a:xfrm>
            <a:off x="3810000" y="4732728"/>
            <a:ext cx="44450" cy="222250"/>
          </a:xfrm>
          <a:custGeom>
            <a:avLst/>
            <a:gdLst>
              <a:gd name="T0" fmla="*/ 7 w 18"/>
              <a:gd name="T1" fmla="*/ 91 h 91"/>
              <a:gd name="T2" fmla="*/ 7 w 18"/>
              <a:gd name="T3" fmla="*/ 91 h 91"/>
              <a:gd name="T4" fmla="*/ 7 w 18"/>
              <a:gd name="T5" fmla="*/ 91 h 91"/>
              <a:gd name="T6" fmla="*/ 7 w 18"/>
              <a:gd name="T7" fmla="*/ 91 h 91"/>
              <a:gd name="T8" fmla="*/ 7 w 18"/>
              <a:gd name="T9" fmla="*/ 91 h 91"/>
              <a:gd name="T10" fmla="*/ 7 w 18"/>
              <a:gd name="T11" fmla="*/ 91 h 91"/>
              <a:gd name="T12" fmla="*/ 7 w 18"/>
              <a:gd name="T13" fmla="*/ 91 h 91"/>
              <a:gd name="T14" fmla="*/ 7 w 18"/>
              <a:gd name="T15" fmla="*/ 91 h 91"/>
              <a:gd name="T16" fmla="*/ 7 w 18"/>
              <a:gd name="T17" fmla="*/ 91 h 91"/>
              <a:gd name="T18" fmla="*/ 7 w 18"/>
              <a:gd name="T19" fmla="*/ 91 h 91"/>
              <a:gd name="T20" fmla="*/ 7 w 18"/>
              <a:gd name="T21" fmla="*/ 91 h 91"/>
              <a:gd name="T22" fmla="*/ 7 w 18"/>
              <a:gd name="T23" fmla="*/ 91 h 91"/>
              <a:gd name="T24" fmla="*/ 6 w 18"/>
              <a:gd name="T25" fmla="*/ 90 h 91"/>
              <a:gd name="T26" fmla="*/ 7 w 18"/>
              <a:gd name="T27" fmla="*/ 91 h 91"/>
              <a:gd name="T28" fmla="*/ 6 w 18"/>
              <a:gd name="T29" fmla="*/ 90 h 91"/>
              <a:gd name="T30" fmla="*/ 0 w 18"/>
              <a:gd name="T31" fmla="*/ 57 h 91"/>
              <a:gd name="T32" fmla="*/ 6 w 18"/>
              <a:gd name="T33" fmla="*/ 90 h 91"/>
              <a:gd name="T34" fmla="*/ 0 w 18"/>
              <a:gd name="T35" fmla="*/ 57 h 91"/>
              <a:gd name="T36" fmla="*/ 0 w 18"/>
              <a:gd name="T37" fmla="*/ 57 h 91"/>
              <a:gd name="T38" fmla="*/ 0 w 18"/>
              <a:gd name="T39" fmla="*/ 57 h 91"/>
              <a:gd name="T40" fmla="*/ 0 w 18"/>
              <a:gd name="T41" fmla="*/ 57 h 91"/>
              <a:gd name="T42" fmla="*/ 0 w 18"/>
              <a:gd name="T43" fmla="*/ 57 h 91"/>
              <a:gd name="T44" fmla="*/ 0 w 18"/>
              <a:gd name="T45" fmla="*/ 57 h 91"/>
              <a:gd name="T46" fmla="*/ 0 w 18"/>
              <a:gd name="T47" fmla="*/ 57 h 91"/>
              <a:gd name="T48" fmla="*/ 0 w 18"/>
              <a:gd name="T49" fmla="*/ 56 h 91"/>
              <a:gd name="T50" fmla="*/ 0 w 18"/>
              <a:gd name="T51" fmla="*/ 57 h 91"/>
              <a:gd name="T52" fmla="*/ 0 w 18"/>
              <a:gd name="T53" fmla="*/ 56 h 91"/>
              <a:gd name="T54" fmla="*/ 0 w 18"/>
              <a:gd name="T55" fmla="*/ 56 h 91"/>
              <a:gd name="T56" fmla="*/ 0 w 18"/>
              <a:gd name="T57" fmla="*/ 56 h 91"/>
              <a:gd name="T58" fmla="*/ 0 w 18"/>
              <a:gd name="T59" fmla="*/ 56 h 91"/>
              <a:gd name="T60" fmla="*/ 0 w 18"/>
              <a:gd name="T61" fmla="*/ 56 h 91"/>
              <a:gd name="T62" fmla="*/ 0 w 18"/>
              <a:gd name="T63" fmla="*/ 56 h 91"/>
              <a:gd name="T64" fmla="*/ 0 w 18"/>
              <a:gd name="T65" fmla="*/ 56 h 91"/>
              <a:gd name="T66" fmla="*/ 0 w 18"/>
              <a:gd name="T67" fmla="*/ 56 h 91"/>
              <a:gd name="T68" fmla="*/ 0 w 18"/>
              <a:gd name="T69" fmla="*/ 56 h 91"/>
              <a:gd name="T70" fmla="*/ 0 w 18"/>
              <a:gd name="T71" fmla="*/ 56 h 91"/>
              <a:gd name="T72" fmla="*/ 0 w 18"/>
              <a:gd name="T73" fmla="*/ 55 h 91"/>
              <a:gd name="T74" fmla="*/ 0 w 18"/>
              <a:gd name="T75" fmla="*/ 56 h 91"/>
              <a:gd name="T76" fmla="*/ 0 w 18"/>
              <a:gd name="T77" fmla="*/ 56 h 91"/>
              <a:gd name="T78" fmla="*/ 0 w 18"/>
              <a:gd name="T79" fmla="*/ 55 h 91"/>
              <a:gd name="T80" fmla="*/ 18 w 18"/>
              <a:gd name="T81" fmla="*/ 0 h 91"/>
              <a:gd name="T82" fmla="*/ 0 w 18"/>
              <a:gd name="T83" fmla="*/ 55 h 91"/>
              <a:gd name="T84" fmla="*/ 18 w 18"/>
              <a:gd name="T85" fmla="*/ 0 h 91"/>
              <a:gd name="T86" fmla="*/ 18 w 18"/>
              <a:gd name="T87" fmla="*/ 0 h 91"/>
              <a:gd name="T88" fmla="*/ 18 w 18"/>
              <a:gd name="T89" fmla="*/ 0 h 91"/>
              <a:gd name="T90" fmla="*/ 18 w 18"/>
              <a:gd name="T91" fmla="*/ 0 h 91"/>
              <a:gd name="T92" fmla="*/ 18 w 18"/>
              <a:gd name="T93" fmla="*/ 0 h 91"/>
              <a:gd name="T94" fmla="*/ 18 w 18"/>
              <a:gd name="T95" fmla="*/ 0 h 91"/>
              <a:gd name="T96" fmla="*/ 18 w 18"/>
              <a:gd name="T97" fmla="*/ 0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8" h="91">
                <a:moveTo>
                  <a:pt x="7" y="91"/>
                </a:moveTo>
                <a:cubicBezTo>
                  <a:pt x="7" y="91"/>
                  <a:pt x="7" y="91"/>
                  <a:pt x="7" y="91"/>
                </a:cubicBezTo>
                <a:cubicBezTo>
                  <a:pt x="7" y="91"/>
                  <a:pt x="7" y="91"/>
                  <a:pt x="7" y="91"/>
                </a:cubicBezTo>
                <a:moveTo>
                  <a:pt x="7" y="91"/>
                </a:moveTo>
                <a:cubicBezTo>
                  <a:pt x="7" y="91"/>
                  <a:pt x="7" y="91"/>
                  <a:pt x="7" y="91"/>
                </a:cubicBezTo>
                <a:cubicBezTo>
                  <a:pt x="7" y="91"/>
                  <a:pt x="7" y="91"/>
                  <a:pt x="7" y="91"/>
                </a:cubicBezTo>
                <a:moveTo>
                  <a:pt x="7" y="91"/>
                </a:moveTo>
                <a:cubicBezTo>
                  <a:pt x="7" y="91"/>
                  <a:pt x="7" y="91"/>
                  <a:pt x="7" y="91"/>
                </a:cubicBezTo>
                <a:cubicBezTo>
                  <a:pt x="7" y="91"/>
                  <a:pt x="7" y="91"/>
                  <a:pt x="7" y="91"/>
                </a:cubicBezTo>
                <a:moveTo>
                  <a:pt x="7" y="91"/>
                </a:moveTo>
                <a:cubicBezTo>
                  <a:pt x="7" y="91"/>
                  <a:pt x="7" y="91"/>
                  <a:pt x="7" y="91"/>
                </a:cubicBezTo>
                <a:cubicBezTo>
                  <a:pt x="7" y="91"/>
                  <a:pt x="7" y="91"/>
                  <a:pt x="7" y="91"/>
                </a:cubicBezTo>
                <a:moveTo>
                  <a:pt x="6" y="90"/>
                </a:moveTo>
                <a:cubicBezTo>
                  <a:pt x="6" y="90"/>
                  <a:pt x="6" y="90"/>
                  <a:pt x="7" y="91"/>
                </a:cubicBezTo>
                <a:cubicBezTo>
                  <a:pt x="6" y="90"/>
                  <a:pt x="6" y="90"/>
                  <a:pt x="6" y="90"/>
                </a:cubicBezTo>
                <a:moveTo>
                  <a:pt x="0" y="57"/>
                </a:moveTo>
                <a:cubicBezTo>
                  <a:pt x="0" y="69"/>
                  <a:pt x="2" y="80"/>
                  <a:pt x="6" y="90"/>
                </a:cubicBezTo>
                <a:cubicBezTo>
                  <a:pt x="2" y="80"/>
                  <a:pt x="0" y="69"/>
                  <a:pt x="0" y="57"/>
                </a:cubicBezTo>
                <a:moveTo>
                  <a:pt x="0" y="57"/>
                </a:moveTo>
                <a:cubicBezTo>
                  <a:pt x="0" y="57"/>
                  <a:pt x="0" y="57"/>
                  <a:pt x="0" y="57"/>
                </a:cubicBezTo>
                <a:cubicBezTo>
                  <a:pt x="0" y="57"/>
                  <a:pt x="0" y="57"/>
                  <a:pt x="0" y="57"/>
                </a:cubicBezTo>
                <a:moveTo>
                  <a:pt x="0" y="57"/>
                </a:moveTo>
                <a:cubicBezTo>
                  <a:pt x="0" y="57"/>
                  <a:pt x="0" y="57"/>
                  <a:pt x="0" y="57"/>
                </a:cubicBezTo>
                <a:cubicBezTo>
                  <a:pt x="0" y="57"/>
                  <a:pt x="0" y="57"/>
                  <a:pt x="0" y="57"/>
                </a:cubicBezTo>
                <a:moveTo>
                  <a:pt x="0" y="56"/>
                </a:moveTo>
                <a:cubicBezTo>
                  <a:pt x="0" y="57"/>
                  <a:pt x="0" y="57"/>
                  <a:pt x="0" y="57"/>
                </a:cubicBezTo>
                <a:cubicBezTo>
                  <a:pt x="0" y="57"/>
                  <a:pt x="0" y="57"/>
                  <a:pt x="0" y="56"/>
                </a:cubicBezTo>
                <a:moveTo>
                  <a:pt x="0" y="56"/>
                </a:moveTo>
                <a:cubicBezTo>
                  <a:pt x="0" y="56"/>
                  <a:pt x="0" y="56"/>
                  <a:pt x="0" y="56"/>
                </a:cubicBezTo>
                <a:cubicBezTo>
                  <a:pt x="0" y="56"/>
                  <a:pt x="0" y="56"/>
                  <a:pt x="0" y="56"/>
                </a:cubicBezTo>
                <a:moveTo>
                  <a:pt x="0" y="56"/>
                </a:moveTo>
                <a:cubicBezTo>
                  <a:pt x="0" y="56"/>
                  <a:pt x="0" y="56"/>
                  <a:pt x="0" y="56"/>
                </a:cubicBezTo>
                <a:cubicBezTo>
                  <a:pt x="0" y="56"/>
                  <a:pt x="0" y="56"/>
                  <a:pt x="0" y="56"/>
                </a:cubicBezTo>
                <a:moveTo>
                  <a:pt x="0" y="56"/>
                </a:moveTo>
                <a:cubicBezTo>
                  <a:pt x="0" y="56"/>
                  <a:pt x="0" y="56"/>
                  <a:pt x="0" y="56"/>
                </a:cubicBezTo>
                <a:cubicBezTo>
                  <a:pt x="0" y="56"/>
                  <a:pt x="0" y="56"/>
                  <a:pt x="0" y="56"/>
                </a:cubicBezTo>
                <a:moveTo>
                  <a:pt x="0" y="55"/>
                </a:moveTo>
                <a:cubicBezTo>
                  <a:pt x="0" y="55"/>
                  <a:pt x="0" y="55"/>
                  <a:pt x="0" y="56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55"/>
                  <a:pt x="0" y="55"/>
                  <a:pt x="0" y="55"/>
                </a:cubicBezTo>
                <a:moveTo>
                  <a:pt x="18" y="0"/>
                </a:moveTo>
                <a:cubicBezTo>
                  <a:pt x="7" y="15"/>
                  <a:pt x="0" y="35"/>
                  <a:pt x="0" y="55"/>
                </a:cubicBezTo>
                <a:cubicBezTo>
                  <a:pt x="0" y="35"/>
                  <a:pt x="7" y="15"/>
                  <a:pt x="18" y="0"/>
                </a:cubicBezTo>
                <a:moveTo>
                  <a:pt x="18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moveTo>
                  <a:pt x="18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r-HR" dirty="0"/>
          </a:p>
        </p:txBody>
      </p:sp>
      <p:sp>
        <p:nvSpPr>
          <p:cNvPr id="212" name="Prostoručni oblik 78"/>
          <p:cNvSpPr>
            <a:spLocks noEditPoints="1"/>
          </p:cNvSpPr>
          <p:nvPr/>
        </p:nvSpPr>
        <p:spPr bwMode="auto">
          <a:xfrm>
            <a:off x="1012825" y="4132653"/>
            <a:ext cx="44450" cy="134938"/>
          </a:xfrm>
          <a:custGeom>
            <a:avLst/>
            <a:gdLst>
              <a:gd name="T0" fmla="*/ 18 w 18"/>
              <a:gd name="T1" fmla="*/ 55 h 55"/>
              <a:gd name="T2" fmla="*/ 18 w 18"/>
              <a:gd name="T3" fmla="*/ 55 h 55"/>
              <a:gd name="T4" fmla="*/ 18 w 18"/>
              <a:gd name="T5" fmla="*/ 55 h 55"/>
              <a:gd name="T6" fmla="*/ 18 w 18"/>
              <a:gd name="T7" fmla="*/ 55 h 55"/>
              <a:gd name="T8" fmla="*/ 18 w 18"/>
              <a:gd name="T9" fmla="*/ 55 h 55"/>
              <a:gd name="T10" fmla="*/ 18 w 18"/>
              <a:gd name="T11" fmla="*/ 55 h 55"/>
              <a:gd name="T12" fmla="*/ 17 w 18"/>
              <a:gd name="T13" fmla="*/ 55 h 55"/>
              <a:gd name="T14" fmla="*/ 18 w 18"/>
              <a:gd name="T15" fmla="*/ 55 h 55"/>
              <a:gd name="T16" fmla="*/ 17 w 18"/>
              <a:gd name="T17" fmla="*/ 55 h 55"/>
              <a:gd name="T18" fmla="*/ 0 w 18"/>
              <a:gd name="T19" fmla="*/ 1 h 55"/>
              <a:gd name="T20" fmla="*/ 17 w 18"/>
              <a:gd name="T21" fmla="*/ 55 h 55"/>
              <a:gd name="T22" fmla="*/ 0 w 18"/>
              <a:gd name="T23" fmla="*/ 1 h 55"/>
              <a:gd name="T24" fmla="*/ 0 w 18"/>
              <a:gd name="T25" fmla="*/ 1 h 55"/>
              <a:gd name="T26" fmla="*/ 0 w 18"/>
              <a:gd name="T27" fmla="*/ 1 h 55"/>
              <a:gd name="T28" fmla="*/ 0 w 18"/>
              <a:gd name="T29" fmla="*/ 1 h 55"/>
              <a:gd name="T30" fmla="*/ 0 w 18"/>
              <a:gd name="T31" fmla="*/ 1 h 55"/>
              <a:gd name="T32" fmla="*/ 0 w 18"/>
              <a:gd name="T33" fmla="*/ 1 h 55"/>
              <a:gd name="T34" fmla="*/ 0 w 18"/>
              <a:gd name="T35" fmla="*/ 1 h 55"/>
              <a:gd name="T36" fmla="*/ 0 w 18"/>
              <a:gd name="T37" fmla="*/ 0 h 55"/>
              <a:gd name="T38" fmla="*/ 0 w 18"/>
              <a:gd name="T39" fmla="*/ 1 h 55"/>
              <a:gd name="T40" fmla="*/ 0 w 18"/>
              <a:gd name="T41" fmla="*/ 1 h 55"/>
              <a:gd name="T42" fmla="*/ 0 w 18"/>
              <a:gd name="T43" fmla="*/ 0 h 55"/>
              <a:gd name="T44" fmla="*/ 0 w 18"/>
              <a:gd name="T45" fmla="*/ 0 h 55"/>
              <a:gd name="T46" fmla="*/ 0 w 18"/>
              <a:gd name="T47" fmla="*/ 0 h 55"/>
              <a:gd name="T48" fmla="*/ 0 w 18"/>
              <a:gd name="T49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8" h="55">
                <a:moveTo>
                  <a:pt x="18" y="55"/>
                </a:moveTo>
                <a:cubicBezTo>
                  <a:pt x="18" y="55"/>
                  <a:pt x="18" y="55"/>
                  <a:pt x="18" y="55"/>
                </a:cubicBezTo>
                <a:cubicBezTo>
                  <a:pt x="18" y="55"/>
                  <a:pt x="18" y="55"/>
                  <a:pt x="18" y="55"/>
                </a:cubicBezTo>
                <a:moveTo>
                  <a:pt x="18" y="55"/>
                </a:moveTo>
                <a:cubicBezTo>
                  <a:pt x="18" y="55"/>
                  <a:pt x="18" y="55"/>
                  <a:pt x="18" y="55"/>
                </a:cubicBezTo>
                <a:cubicBezTo>
                  <a:pt x="18" y="55"/>
                  <a:pt x="18" y="55"/>
                  <a:pt x="18" y="55"/>
                </a:cubicBezTo>
                <a:moveTo>
                  <a:pt x="17" y="55"/>
                </a:moveTo>
                <a:cubicBezTo>
                  <a:pt x="17" y="55"/>
                  <a:pt x="18" y="55"/>
                  <a:pt x="18" y="55"/>
                </a:cubicBezTo>
                <a:cubicBezTo>
                  <a:pt x="18" y="55"/>
                  <a:pt x="17" y="55"/>
                  <a:pt x="17" y="55"/>
                </a:cubicBezTo>
                <a:moveTo>
                  <a:pt x="0" y="1"/>
                </a:moveTo>
                <a:cubicBezTo>
                  <a:pt x="0" y="21"/>
                  <a:pt x="7" y="40"/>
                  <a:pt x="17" y="55"/>
                </a:cubicBezTo>
                <a:cubicBezTo>
                  <a:pt x="7" y="40"/>
                  <a:pt x="0" y="2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0"/>
                </a:moveTo>
                <a:cubicBezTo>
                  <a:pt x="0" y="0"/>
                  <a:pt x="0" y="0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r-HR" dirty="0"/>
          </a:p>
        </p:txBody>
      </p:sp>
      <p:sp>
        <p:nvSpPr>
          <p:cNvPr id="250" name="Prostoručni oblik 116"/>
          <p:cNvSpPr>
            <a:spLocks/>
          </p:cNvSpPr>
          <p:nvPr/>
        </p:nvSpPr>
        <p:spPr bwMode="auto">
          <a:xfrm>
            <a:off x="4773613" y="2661041"/>
            <a:ext cx="17463" cy="30163"/>
          </a:xfrm>
          <a:custGeom>
            <a:avLst/>
            <a:gdLst>
              <a:gd name="T0" fmla="*/ 7 w 7"/>
              <a:gd name="T1" fmla="*/ 0 h 12"/>
              <a:gd name="T2" fmla="*/ 0 w 7"/>
              <a:gd name="T3" fmla="*/ 12 h 12"/>
              <a:gd name="T4" fmla="*/ 7 w 7"/>
              <a:gd name="T5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" h="12">
                <a:moveTo>
                  <a:pt x="7" y="0"/>
                </a:moveTo>
                <a:cubicBezTo>
                  <a:pt x="5" y="4"/>
                  <a:pt x="2" y="8"/>
                  <a:pt x="0" y="12"/>
                </a:cubicBezTo>
                <a:cubicBezTo>
                  <a:pt x="2" y="8"/>
                  <a:pt x="5" y="4"/>
                  <a:pt x="7" y="0"/>
                </a:cubicBezTo>
              </a:path>
            </a:pathLst>
          </a:cu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r-HR" dirty="0"/>
          </a:p>
        </p:txBody>
      </p:sp>
      <p:sp>
        <p:nvSpPr>
          <p:cNvPr id="2" name="Pravokutnik 1"/>
          <p:cNvSpPr/>
          <p:nvPr/>
        </p:nvSpPr>
        <p:spPr>
          <a:xfrm>
            <a:off x="390155" y="209712"/>
            <a:ext cx="541981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6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Priprema za polazak u prvi </a:t>
            </a:r>
            <a:r>
              <a:rPr lang="hr-HR" sz="6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razred OŠ </a:t>
            </a:r>
            <a:endParaRPr lang="hr-HR" sz="6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Pravokutnik 13"/>
          <p:cNvSpPr/>
          <p:nvPr/>
        </p:nvSpPr>
        <p:spPr>
          <a:xfrm>
            <a:off x="876300" y="4584714"/>
            <a:ext cx="408168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Osnovna škola </a:t>
            </a:r>
            <a:r>
              <a:rPr lang="hr-HR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Biograd</a:t>
            </a:r>
            <a:endParaRPr lang="hr-HR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r-HR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Josip Vuleta, </a:t>
            </a: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stručni suradnik pedagog</a:t>
            </a:r>
            <a:endParaRPr lang="hr-HR" sz="1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Biograd na Moru, siječanj 2025. </a:t>
            </a:r>
            <a:endParaRPr lang="en-US" sz="1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779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0435" y="512466"/>
            <a:ext cx="6018963" cy="608930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fontAlgn="t"/>
            <a:r>
              <a:rPr lang="hr-HR" sz="2400" b="1" dirty="0" smtClean="0"/>
              <a:t/>
            </a:r>
            <a:br>
              <a:rPr lang="hr-HR" sz="2400" b="1" dirty="0" smtClean="0"/>
            </a:br>
            <a:r>
              <a:rPr lang="hr-HR" sz="2400" b="1" dirty="0" smtClean="0"/>
              <a:t>OTEŽANI POČETAK MOGU IMATI DJECA KOJA:</a:t>
            </a:r>
            <a:br>
              <a:rPr lang="hr-HR" sz="2400" b="1" dirty="0" smtClean="0"/>
            </a:br>
            <a:r>
              <a:rPr lang="hr-HR" sz="3100" dirty="0" smtClean="0"/>
              <a:t/>
            </a:r>
            <a:br>
              <a:rPr lang="hr-HR" sz="3100" dirty="0" smtClean="0"/>
            </a:br>
            <a:r>
              <a:rPr lang="hr-HR" sz="2400" dirty="0" smtClean="0"/>
              <a:t>još uvijek izrazito teško podnose odvajanje od roditelja</a:t>
            </a:r>
            <a:br>
              <a:rPr lang="hr-HR" sz="2400" dirty="0" smtClean="0"/>
            </a:br>
            <a:r>
              <a:rPr lang="hr-HR" sz="2400" dirty="0" smtClean="0"/>
              <a:t>često plačem reagiraju na odvajanje </a:t>
            </a:r>
            <a:br>
              <a:rPr lang="hr-HR" sz="2400" dirty="0" smtClean="0"/>
            </a:br>
            <a:r>
              <a:rPr lang="hr-HR" sz="2400" dirty="0" smtClean="0"/>
              <a:t>povučena su i </a:t>
            </a:r>
            <a:br>
              <a:rPr lang="hr-HR" sz="2400" dirty="0" smtClean="0"/>
            </a:br>
            <a:r>
              <a:rPr lang="hr-HR" sz="2400" dirty="0" smtClean="0"/>
              <a:t>rijetko se spontano obraćaju odraslima i drugoj djeci</a:t>
            </a:r>
            <a:br>
              <a:rPr lang="hr-HR" sz="2400" dirty="0" smtClean="0"/>
            </a:br>
            <a:r>
              <a:rPr lang="hr-HR" sz="2400" dirty="0"/>
              <a:t/>
            </a:r>
            <a:br>
              <a:rPr lang="hr-HR" sz="2400" dirty="0"/>
            </a:br>
            <a:r>
              <a:rPr lang="hr-HR" sz="2400" dirty="0" smtClean="0"/>
              <a:t/>
            </a:r>
            <a:br>
              <a:rPr lang="hr-HR" sz="2400" dirty="0" smtClean="0"/>
            </a:br>
            <a:r>
              <a:rPr lang="hr-HR" sz="2400" dirty="0"/>
              <a:t/>
            </a:r>
            <a:br>
              <a:rPr lang="hr-HR" sz="2400" dirty="0"/>
            </a:br>
            <a:r>
              <a:rPr lang="hr-HR" sz="2400" dirty="0" smtClean="0"/>
              <a:t/>
            </a:r>
            <a:br>
              <a:rPr lang="hr-HR" sz="2400" dirty="0" smtClean="0"/>
            </a:br>
            <a:r>
              <a:rPr lang="hr-HR" sz="2400" dirty="0"/>
              <a:t/>
            </a:r>
            <a:br>
              <a:rPr lang="hr-HR" sz="2400" dirty="0"/>
            </a:br>
            <a:r>
              <a:rPr lang="hr-HR" sz="2400" dirty="0" smtClean="0"/>
              <a:t/>
            </a:r>
            <a:br>
              <a:rPr lang="hr-HR" sz="2400" dirty="0" smtClean="0"/>
            </a:br>
            <a:r>
              <a:rPr lang="hr-HR" sz="2400" dirty="0"/>
              <a:t/>
            </a:r>
            <a:br>
              <a:rPr lang="hr-HR" sz="2400" dirty="0"/>
            </a:br>
            <a:r>
              <a:rPr lang="hr-HR" sz="2400" dirty="0" smtClean="0"/>
              <a:t/>
            </a:r>
            <a:br>
              <a:rPr lang="hr-HR" sz="2400" dirty="0" smtClean="0"/>
            </a:br>
            <a:r>
              <a:rPr lang="hr-HR" sz="2400" dirty="0"/>
              <a:t/>
            </a:r>
            <a:br>
              <a:rPr lang="hr-HR" sz="2400" dirty="0"/>
            </a:br>
            <a:endParaRPr lang="hr-HR" sz="2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109398" y="512467"/>
            <a:ext cx="5958673" cy="60893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t"/>
            <a:endParaRPr lang="hr-HR" b="1" dirty="0" smtClean="0"/>
          </a:p>
          <a:p>
            <a:pPr fontAlgn="t"/>
            <a:r>
              <a:rPr lang="hr-HR" b="1" dirty="0" smtClean="0"/>
              <a:t>DOBAR </a:t>
            </a:r>
            <a:r>
              <a:rPr lang="hr-HR" b="1" dirty="0"/>
              <a:t>POČETAK U ŠKOLI IMAJU DJECA KOJA: </a:t>
            </a:r>
            <a:endParaRPr lang="hr-HR" dirty="0"/>
          </a:p>
          <a:p>
            <a:pPr fontAlgn="t"/>
            <a:endParaRPr lang="hr-HR" dirty="0" smtClean="0"/>
          </a:p>
          <a:p>
            <a:pPr fontAlgn="t"/>
            <a:r>
              <a:rPr lang="hr-HR" dirty="0" smtClean="0"/>
              <a:t>imaju </a:t>
            </a:r>
            <a:r>
              <a:rPr lang="hr-HR" dirty="0"/>
              <a:t>dobru sliku o sebi</a:t>
            </a:r>
          </a:p>
          <a:p>
            <a:pPr fontAlgn="t"/>
            <a:r>
              <a:rPr lang="hr-HR" dirty="0"/>
              <a:t>znaju rješavati probleme i sukobe</a:t>
            </a:r>
          </a:p>
          <a:p>
            <a:pPr fontAlgn="t"/>
            <a:r>
              <a:rPr lang="hr-HR" dirty="0"/>
              <a:t>p</a:t>
            </a:r>
            <a:r>
              <a:rPr lang="hr-HR" dirty="0" smtClean="0"/>
              <a:t>onose se uspjehom/podnose </a:t>
            </a:r>
            <a:r>
              <a:rPr lang="hr-HR" dirty="0"/>
              <a:t>neuspjeh</a:t>
            </a:r>
          </a:p>
          <a:p>
            <a:pPr fontAlgn="t"/>
            <a:r>
              <a:rPr lang="hr-HR" dirty="0"/>
              <a:t>prihvaćaju odgovornost za svoje postupke </a:t>
            </a:r>
          </a:p>
          <a:p>
            <a:pPr fontAlgn="t"/>
            <a:r>
              <a:rPr lang="hr-HR" dirty="0"/>
              <a:t>podnose frustraciju</a:t>
            </a:r>
          </a:p>
          <a:p>
            <a:pPr fontAlgn="t"/>
            <a:r>
              <a:rPr lang="hr-HR" dirty="0"/>
              <a:t>dijele stvari s prijateljima</a:t>
            </a:r>
          </a:p>
          <a:p>
            <a:pPr fontAlgn="t"/>
            <a:r>
              <a:rPr lang="hr-HR" dirty="0"/>
              <a:t>znaju se dogovarati i pridržavati pravila</a:t>
            </a:r>
          </a:p>
          <a:p>
            <a:pPr fontAlgn="t"/>
            <a:r>
              <a:rPr lang="hr-HR" dirty="0"/>
              <a:t>uporna su  </a:t>
            </a:r>
          </a:p>
          <a:p>
            <a:endParaRPr lang="hr-HR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54104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34048" y="140677"/>
            <a:ext cx="9144000" cy="612950"/>
          </a:xfrm>
        </p:spPr>
        <p:txBody>
          <a:bodyPr>
            <a:normAutofit fontScale="90000"/>
          </a:bodyPr>
          <a:lstStyle/>
          <a:p>
            <a:r>
              <a:rPr lang="hr-HR" sz="4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Što roditelji mogu napraviti?</a:t>
            </a:r>
            <a:endParaRPr lang="hr-HR" sz="40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90435" y="1369033"/>
            <a:ext cx="6832879" cy="4107319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>
                <a:latin typeface="Times New Roman" pitchFamily="18" charset="0"/>
                <a:cs typeface="Times New Roman" pitchFamily="18" charset="0"/>
              </a:rPr>
              <a:t>Svojim ponašanjem pružiti primjer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>
                <a:latin typeface="Times New Roman" pitchFamily="18" charset="0"/>
                <a:cs typeface="Times New Roman" pitchFamily="18" charset="0"/>
              </a:rPr>
              <a:t> Odrediti granice i pravila ponašanja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>
                <a:latin typeface="Times New Roman" pitchFamily="18" charset="0"/>
                <a:cs typeface="Times New Roman" pitchFamily="18" charset="0"/>
              </a:rPr>
              <a:t> Polako povećavati obveze koje dijete može samo kako bi se razvijala samostalnost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>
                <a:latin typeface="Times New Roman" pitchFamily="18" charset="0"/>
                <a:cs typeface="Times New Roman" pitchFamily="18" charset="0"/>
              </a:rPr>
              <a:t> Biti dosljedan u svom odnosu prema djetetu – svako dijete će u jednom trenutku testirati granice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>
                <a:latin typeface="Times New Roman" pitchFamily="18" charset="0"/>
                <a:cs typeface="Times New Roman" pitchFamily="18" charset="0"/>
              </a:rPr>
              <a:t> Redovito davati djetetu povratne informacije - one moraju biti jasne i konkretne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Dozvoliti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djetetu da uči na svojim pogreškama i ponekad ga pustiti da pogriješi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>
                <a:latin typeface="Times New Roman" pitchFamily="18" charset="0"/>
                <a:cs typeface="Times New Roman" pitchFamily="18" charset="0"/>
              </a:rPr>
              <a:t> Pohvaliti dijete kada napravi nešto dobro te obrazložiti kako je to dobro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>
                <a:latin typeface="Times New Roman" pitchFamily="18" charset="0"/>
                <a:cs typeface="Times New Roman" pitchFamily="18" charset="0"/>
              </a:rPr>
              <a:t> Izbjegavati kritike, a ukoliko kritizirate dijete usmjeriti se isključivo na ponašanje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>
                <a:latin typeface="Times New Roman" pitchFamily="18" charset="0"/>
                <a:cs typeface="Times New Roman" pitchFamily="18" charset="0"/>
              </a:rPr>
              <a:t> Svakodnevno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razgovarati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pokazivati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interes za njegove aktivnosti </a:t>
            </a:r>
          </a:p>
          <a:p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436901" y="876664"/>
            <a:ext cx="18325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>
                <a:latin typeface="Times New Roman" pitchFamily="18" charset="0"/>
                <a:cs typeface="Times New Roman" pitchFamily="18" charset="0"/>
              </a:rPr>
              <a:t>Roditelji i dijete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86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933506" y="660956"/>
            <a:ext cx="7710435" cy="1128468"/>
          </a:xfrm>
        </p:spPr>
        <p:txBody>
          <a:bodyPr>
            <a:normAutofit fontScale="90000"/>
          </a:bodyPr>
          <a:lstStyle/>
          <a:p>
            <a:r>
              <a:rPr lang="hr-HR" sz="4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Suradnja</a:t>
            </a:r>
            <a:r>
              <a:rPr lang="hr-HR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01452" y="1517301"/>
            <a:ext cx="6410848" cy="3740499"/>
          </a:xfrm>
        </p:spPr>
        <p:txBody>
          <a:bodyPr>
            <a:normAutofit fontScale="85000" lnSpcReduction="10000"/>
          </a:bodyPr>
          <a:lstStyle/>
          <a:p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Prije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polaska u školu, </a:t>
            </a:r>
            <a:r>
              <a:rPr lang="hr-HR" b="1" dirty="0">
                <a:latin typeface="Times New Roman" pitchFamily="18" charset="0"/>
                <a:cs typeface="Times New Roman" pitchFamily="18" charset="0"/>
              </a:rPr>
              <a:t>podijelite 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hr-HR" b="1" i="1" dirty="0" smtClean="0">
                <a:latin typeface="Times New Roman" pitchFamily="18" charset="0"/>
                <a:cs typeface="Times New Roman" pitchFamily="18" charset="0"/>
              </a:rPr>
              <a:t>Povjerenstvom </a:t>
            </a:r>
            <a:r>
              <a:rPr lang="hr-HR" b="1" i="1" dirty="0">
                <a:latin typeface="Times New Roman" pitchFamily="18" charset="0"/>
                <a:cs typeface="Times New Roman" pitchFamily="18" charset="0"/>
              </a:rPr>
              <a:t>za </a:t>
            </a:r>
            <a:r>
              <a:rPr lang="hr-HR" b="1" i="1" dirty="0" smtClean="0">
                <a:latin typeface="Times New Roman" pitchFamily="18" charset="0"/>
                <a:cs typeface="Times New Roman" pitchFamily="18" charset="0"/>
              </a:rPr>
              <a:t>upis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(pedagogom, psihologom…) sve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važne informacije o Vašem djetetu.  </a:t>
            </a:r>
          </a:p>
          <a:p>
            <a:pPr algn="just">
              <a:lnSpc>
                <a:spcPct val="150000"/>
              </a:lnSpc>
            </a:pPr>
            <a:r>
              <a:rPr lang="hr-HR" dirty="0">
                <a:latin typeface="Times New Roman" pitchFamily="18" charset="0"/>
                <a:cs typeface="Times New Roman" pitchFamily="18" charset="0"/>
              </a:rPr>
              <a:t>Nakon polaska u školu </a:t>
            </a:r>
            <a:r>
              <a:rPr lang="hr-HR" b="1" dirty="0">
                <a:latin typeface="Times New Roman" pitchFamily="18" charset="0"/>
                <a:cs typeface="Times New Roman" pitchFamily="18" charset="0"/>
              </a:rPr>
              <a:t>redovito komunicirajte s učiteljicom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čak i kada se čini da je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sve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u redu.</a:t>
            </a:r>
          </a:p>
          <a:p>
            <a:pPr algn="just">
              <a:lnSpc>
                <a:spcPct val="150000"/>
              </a:lnSpc>
            </a:pPr>
            <a:r>
              <a:rPr lang="hr-HR" dirty="0">
                <a:latin typeface="Times New Roman" pitchFamily="18" charset="0"/>
                <a:cs typeface="Times New Roman" pitchFamily="18" charset="0"/>
              </a:rPr>
              <a:t>U slučaju </a:t>
            </a:r>
            <a:r>
              <a:rPr lang="hr-HR" b="1" dirty="0">
                <a:latin typeface="Times New Roman" pitchFamily="18" charset="0"/>
                <a:cs typeface="Times New Roman" pitchFamily="18" charset="0"/>
              </a:rPr>
              <a:t>velikih promjena u obiteljskim okolnostima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, kontaktirajte školu.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1139425" y="660956"/>
            <a:ext cx="2329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>
                <a:latin typeface="Times New Roman" pitchFamily="18" charset="0"/>
                <a:cs typeface="Times New Roman" pitchFamily="18" charset="0"/>
              </a:rPr>
              <a:t>Roditelji i škola </a:t>
            </a:r>
            <a:endParaRPr lang="hr-HR" sz="2400" dirty="0"/>
          </a:p>
        </p:txBody>
      </p:sp>
      <p:pic>
        <p:nvPicPr>
          <p:cNvPr id="5" name="Rezervirano mjesto sadržaja 3" descr="roditelji_slika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3167" y="1653286"/>
            <a:ext cx="4962373" cy="3250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95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423138" y="238108"/>
            <a:ext cx="5349073" cy="364793"/>
          </a:xfrm>
        </p:spPr>
        <p:txBody>
          <a:bodyPr>
            <a:noAutofit/>
          </a:bodyPr>
          <a:lstStyle/>
          <a:p>
            <a:r>
              <a:rPr lang="hr-HR" sz="2800" b="1" dirty="0">
                <a:latin typeface="Times New Roman" pitchFamily="18" charset="0"/>
                <a:cs typeface="Times New Roman" pitchFamily="18" charset="0"/>
              </a:rPr>
              <a:t>Roditelji i polazak u školu </a:t>
            </a:r>
            <a:endParaRPr lang="hr-HR" sz="28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-475622" y="420504"/>
            <a:ext cx="3439886" cy="1655762"/>
          </a:xfrm>
        </p:spPr>
        <p:txBody>
          <a:bodyPr>
            <a:normAutofit/>
          </a:bodyPr>
          <a:lstStyle/>
          <a:p>
            <a:r>
              <a:rPr lang="hr-HR" sz="1800" dirty="0">
                <a:latin typeface="Times New Roman" pitchFamily="18" charset="0"/>
                <a:cs typeface="Times New Roman" pitchFamily="18" charset="0"/>
              </a:rPr>
              <a:t>Pričajte o pozitivnim </a:t>
            </a:r>
          </a:p>
          <a:p>
            <a:r>
              <a:rPr lang="hr-HR" sz="1800" dirty="0">
                <a:latin typeface="Times New Roman" pitchFamily="18" charset="0"/>
                <a:cs typeface="Times New Roman" pitchFamily="18" charset="0"/>
              </a:rPr>
              <a:t>stvarima koje ste vi </a:t>
            </a:r>
          </a:p>
          <a:p>
            <a:r>
              <a:rPr lang="hr-HR" sz="1800" dirty="0">
                <a:latin typeface="Times New Roman" pitchFamily="18" charset="0"/>
                <a:cs typeface="Times New Roman" pitchFamily="18" charset="0"/>
              </a:rPr>
              <a:t>doživjeli u školi, što ste </a:t>
            </a:r>
          </a:p>
          <a:p>
            <a:r>
              <a:rPr lang="hr-HR" sz="1800" dirty="0">
                <a:latin typeface="Times New Roman" pitchFamily="18" charset="0"/>
                <a:cs typeface="Times New Roman" pitchFamily="18" charset="0"/>
              </a:rPr>
              <a:t>naučili…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9428704" y="475473"/>
            <a:ext cx="18756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dirty="0">
                <a:latin typeface="Times New Roman" pitchFamily="18" charset="0"/>
                <a:cs typeface="Times New Roman" pitchFamily="18" charset="0"/>
              </a:rPr>
              <a:t>Razgovarajte o</a:t>
            </a:r>
          </a:p>
          <a:p>
            <a:pPr algn="ctr"/>
            <a:r>
              <a:rPr lang="hr-HR" dirty="0">
                <a:latin typeface="Times New Roman" pitchFamily="18" charset="0"/>
                <a:cs typeface="Times New Roman" pitchFamily="18" charset="0"/>
              </a:rPr>
              <a:t>razlikama između vrtića i</a:t>
            </a:r>
          </a:p>
          <a:p>
            <a:pPr algn="ctr"/>
            <a:r>
              <a:rPr lang="hr-HR" dirty="0">
                <a:latin typeface="Times New Roman" pitchFamily="18" charset="0"/>
                <a:cs typeface="Times New Roman" pitchFamily="18" charset="0"/>
              </a:rPr>
              <a:t>škole </a:t>
            </a:r>
          </a:p>
        </p:txBody>
      </p:sp>
      <p:sp>
        <p:nvSpPr>
          <p:cNvPr id="5" name="Pravokutnik 4"/>
          <p:cNvSpPr/>
          <p:nvPr/>
        </p:nvSpPr>
        <p:spPr>
          <a:xfrm>
            <a:off x="964642" y="2149903"/>
            <a:ext cx="262931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dirty="0">
                <a:latin typeface="Times New Roman" pitchFamily="18" charset="0"/>
                <a:cs typeface="Times New Roman" pitchFamily="18" charset="0"/>
              </a:rPr>
              <a:t>Razvijajte osjećaj</a:t>
            </a:r>
          </a:p>
          <a:p>
            <a:pPr algn="ctr"/>
            <a:r>
              <a:rPr lang="hr-HR" dirty="0">
                <a:latin typeface="Times New Roman" pitchFamily="18" charset="0"/>
                <a:cs typeface="Times New Roman" pitchFamily="18" charset="0"/>
              </a:rPr>
              <a:t>odgovornosti i </a:t>
            </a:r>
          </a:p>
          <a:p>
            <a:pPr algn="ctr"/>
            <a:r>
              <a:rPr lang="hr-HR" dirty="0">
                <a:latin typeface="Times New Roman" pitchFamily="18" charset="0"/>
                <a:cs typeface="Times New Roman" pitchFamily="18" charset="0"/>
              </a:rPr>
              <a:t>samodiscipline kroz </a:t>
            </a:r>
          </a:p>
          <a:p>
            <a:pPr algn="ctr"/>
            <a:r>
              <a:rPr lang="hr-HR" dirty="0">
                <a:latin typeface="Times New Roman" pitchFamily="18" charset="0"/>
                <a:cs typeface="Times New Roman" pitchFamily="18" charset="0"/>
              </a:rPr>
              <a:t>jednostavne obaveze kod</a:t>
            </a:r>
          </a:p>
          <a:p>
            <a:pPr algn="ctr"/>
            <a:r>
              <a:rPr lang="hr-HR" dirty="0">
                <a:latin typeface="Times New Roman" pitchFamily="18" charset="0"/>
                <a:cs typeface="Times New Roman" pitchFamily="18" charset="0"/>
              </a:rPr>
              <a:t>kuće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Pravokutnik 5"/>
          <p:cNvSpPr/>
          <p:nvPr/>
        </p:nvSpPr>
        <p:spPr>
          <a:xfrm>
            <a:off x="3892061" y="1411239"/>
            <a:ext cx="23278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dirty="0">
                <a:latin typeface="Times New Roman" pitchFamily="18" charset="0"/>
                <a:cs typeface="Times New Roman" pitchFamily="18" charset="0"/>
              </a:rPr>
              <a:t>Ukoliko može, neka</a:t>
            </a:r>
          </a:p>
          <a:p>
            <a:pPr algn="ctr"/>
            <a:r>
              <a:rPr lang="hr-HR" dirty="0">
                <a:latin typeface="Times New Roman" pitchFamily="18" charset="0"/>
                <a:cs typeface="Times New Roman" pitchFamily="18" charset="0"/>
              </a:rPr>
              <a:t>dijete samo bira </a:t>
            </a:r>
          </a:p>
          <a:p>
            <a:pPr algn="ctr"/>
            <a:r>
              <a:rPr lang="hr-HR" dirty="0">
                <a:latin typeface="Times New Roman" pitchFamily="18" charset="0"/>
                <a:cs typeface="Times New Roman" pitchFamily="18" charset="0"/>
              </a:rPr>
              <a:t>pribor i školsku torbu</a:t>
            </a:r>
          </a:p>
          <a:p>
            <a:pPr algn="ctr"/>
            <a:r>
              <a:rPr lang="hr-HR" dirty="0">
                <a:latin typeface="Times New Roman" pitchFamily="18" charset="0"/>
                <a:cs typeface="Times New Roman" pitchFamily="18" charset="0"/>
              </a:rPr>
              <a:t>te uredite mjesto za </a:t>
            </a:r>
          </a:p>
          <a:p>
            <a:pPr algn="ctr"/>
            <a:r>
              <a:rPr lang="hr-HR" dirty="0">
                <a:latin typeface="Times New Roman" pitchFamily="18" charset="0"/>
                <a:cs typeface="Times New Roman" pitchFamily="18" charset="0"/>
              </a:rPr>
              <a:t>učenje.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-117231" y="3787784"/>
            <a:ext cx="308149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dirty="0">
                <a:latin typeface="Times New Roman" pitchFamily="18" charset="0"/>
                <a:cs typeface="Times New Roman" pitchFamily="18" charset="0"/>
              </a:rPr>
              <a:t>Prođite s djetetom </a:t>
            </a:r>
          </a:p>
          <a:p>
            <a:pPr algn="ctr"/>
            <a:r>
              <a:rPr lang="hr-HR" dirty="0">
                <a:latin typeface="Times New Roman" pitchFamily="18" charset="0"/>
                <a:cs typeface="Times New Roman" pitchFamily="18" charset="0"/>
              </a:rPr>
              <a:t>osnovna pravila</a:t>
            </a:r>
          </a:p>
          <a:p>
            <a:pPr algn="ctr"/>
            <a:r>
              <a:rPr lang="hr-HR" dirty="0">
                <a:latin typeface="Times New Roman" pitchFamily="18" charset="0"/>
                <a:cs typeface="Times New Roman" pitchFamily="18" charset="0"/>
              </a:rPr>
              <a:t>ponašanja te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potičite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r-HR" dirty="0">
                <a:latin typeface="Times New Roman" pitchFamily="18" charset="0"/>
                <a:cs typeface="Times New Roman" pitchFamily="18" charset="0"/>
              </a:rPr>
              <a:t>opću kulturu </a:t>
            </a:r>
          </a:p>
          <a:p>
            <a:pPr algn="ctr"/>
            <a:r>
              <a:rPr lang="hr-HR" dirty="0">
                <a:latin typeface="Times New Roman" pitchFamily="18" charset="0"/>
                <a:cs typeface="Times New Roman" pitchFamily="18" charset="0"/>
              </a:rPr>
              <a:t>(npr.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odraslim 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r-HR" dirty="0">
                <a:latin typeface="Times New Roman" pitchFamily="18" charset="0"/>
                <a:cs typeface="Times New Roman" pitchFamily="18" charset="0"/>
              </a:rPr>
              <a:t>osobama s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e obraća s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Vi)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4210259" y="3787784"/>
            <a:ext cx="248194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dirty="0">
                <a:latin typeface="Times New Roman" pitchFamily="18" charset="0"/>
                <a:cs typeface="Times New Roman" pitchFamily="18" charset="0"/>
              </a:rPr>
              <a:t>Recite mu da vjerujete </a:t>
            </a:r>
          </a:p>
          <a:p>
            <a:pPr algn="ctr"/>
            <a:r>
              <a:rPr lang="hr-HR" dirty="0">
                <a:latin typeface="Times New Roman" pitchFamily="18" charset="0"/>
                <a:cs typeface="Times New Roman" pitchFamily="18" charset="0"/>
              </a:rPr>
              <a:t>u njega i da ćete biti tu</a:t>
            </a:r>
          </a:p>
          <a:p>
            <a:pPr algn="ctr"/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kad bude trebao pomoć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r-HR" dirty="0">
                <a:latin typeface="Times New Roman" pitchFamily="18" charset="0"/>
                <a:cs typeface="Times New Roman" pitchFamily="18" charset="0"/>
              </a:rPr>
              <a:t>te da svatko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može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pogriješiti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aobljeni pravokutnik 9"/>
          <p:cNvSpPr/>
          <p:nvPr/>
        </p:nvSpPr>
        <p:spPr>
          <a:xfrm>
            <a:off x="90435" y="238108"/>
            <a:ext cx="2188866" cy="158064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Zaobljeni pravokutnik 10"/>
          <p:cNvSpPr/>
          <p:nvPr/>
        </p:nvSpPr>
        <p:spPr>
          <a:xfrm>
            <a:off x="793820" y="2076266"/>
            <a:ext cx="2629318" cy="15509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Zaobljeni pravokutnik 11"/>
          <p:cNvSpPr/>
          <p:nvPr/>
        </p:nvSpPr>
        <p:spPr>
          <a:xfrm>
            <a:off x="3764783" y="1175657"/>
            <a:ext cx="2455147" cy="188909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Zaobljeni pravokutnik 12"/>
          <p:cNvSpPr/>
          <p:nvPr/>
        </p:nvSpPr>
        <p:spPr>
          <a:xfrm>
            <a:off x="9204290" y="420504"/>
            <a:ext cx="2100106" cy="125529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Zaobljeni pravokutnik 13"/>
          <p:cNvSpPr/>
          <p:nvPr/>
        </p:nvSpPr>
        <p:spPr>
          <a:xfrm>
            <a:off x="4059534" y="3787784"/>
            <a:ext cx="2471895" cy="14773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261258" y="3787784"/>
            <a:ext cx="2612572" cy="175432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Zaobljeni pravokutnik 17"/>
          <p:cNvSpPr/>
          <p:nvPr/>
        </p:nvSpPr>
        <p:spPr>
          <a:xfrm>
            <a:off x="3764783" y="0"/>
            <a:ext cx="4434672" cy="60290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752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>
          <a:xfrm>
            <a:off x="1245181" y="1393199"/>
            <a:ext cx="5248589" cy="2387600"/>
          </a:xfrm>
          <a:prstGeom prst="bevel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2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r-HR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Igrajte se </a:t>
            </a:r>
            <a:r>
              <a:rPr lang="hr-HR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 svojom djecom…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40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00260" y="859009"/>
            <a:ext cx="3037952" cy="1460063"/>
          </a:xfrm>
        </p:spPr>
        <p:txBody>
          <a:bodyPr>
            <a:normAutofit fontScale="90000"/>
          </a:bodyPr>
          <a:lstStyle/>
          <a:p>
            <a:r>
              <a:rPr lang="hr-HR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Društvene igre </a:t>
            </a:r>
            <a:br>
              <a:rPr lang="hr-HR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r-HR" sz="2000" dirty="0">
                <a:latin typeface="Times New Roman" pitchFamily="18" charset="0"/>
                <a:cs typeface="Times New Roman" pitchFamily="18" charset="0"/>
              </a:rPr>
              <a:t>(domino, </a:t>
            </a:r>
            <a:r>
              <a:rPr lang="hr-HR" sz="2000" dirty="0" err="1">
                <a:latin typeface="Times New Roman" pitchFamily="18" charset="0"/>
                <a:cs typeface="Times New Roman" pitchFamily="18" charset="0"/>
              </a:rPr>
              <a:t>uno</a:t>
            </a:r>
            <a:r>
              <a:rPr lang="hr-HR" sz="2000" dirty="0">
                <a:latin typeface="Times New Roman" pitchFamily="18" charset="0"/>
                <a:cs typeface="Times New Roman" pitchFamily="18" charset="0"/>
              </a:rPr>
              <a:t>, čovječe ne ljuti se)</a:t>
            </a:r>
            <a:r>
              <a:rPr lang="en-US" dirty="0"/>
              <a:t/>
            </a:r>
            <a:br>
              <a:rPr lang="en-US" dirty="0"/>
            </a:br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4082980" y="587138"/>
            <a:ext cx="203646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Jezične igre</a:t>
            </a:r>
          </a:p>
          <a:p>
            <a:r>
              <a:rPr lang="hr-HR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r-HR" dirty="0" err="1">
                <a:latin typeface="Times New Roman" pitchFamily="18" charset="0"/>
                <a:cs typeface="Times New Roman" pitchFamily="18" charset="0"/>
              </a:rPr>
              <a:t>kaladont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, riječi na određeno početno slovo,</a:t>
            </a:r>
          </a:p>
          <a:p>
            <a:r>
              <a:rPr lang="hr-HR" dirty="0">
                <a:latin typeface="Times New Roman" pitchFamily="18" charset="0"/>
                <a:cs typeface="Times New Roman" pitchFamily="18" charset="0"/>
              </a:rPr>
              <a:t> pjesmice i brojalice, osmišljavanje rima)</a:t>
            </a:r>
            <a:endParaRPr lang="hr-HR" dirty="0"/>
          </a:p>
        </p:txBody>
      </p:sp>
      <p:sp>
        <p:nvSpPr>
          <p:cNvPr id="5" name="Pravokutnik 4"/>
          <p:cNvSpPr/>
          <p:nvPr/>
        </p:nvSpPr>
        <p:spPr>
          <a:xfrm>
            <a:off x="555171" y="2470633"/>
            <a:ext cx="234210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Radno pamćenje i pažnja </a:t>
            </a:r>
          </a:p>
          <a:p>
            <a:r>
              <a:rPr lang="hr-HR" dirty="0">
                <a:latin typeface="Times New Roman" pitchFamily="18" charset="0"/>
                <a:cs typeface="Times New Roman" pitchFamily="18" charset="0"/>
              </a:rPr>
              <a:t>(otkrivanje razlika na slikama,</a:t>
            </a:r>
          </a:p>
          <a:p>
            <a:r>
              <a:rPr lang="hr-HR" dirty="0">
                <a:latin typeface="Times New Roman" pitchFamily="18" charset="0"/>
                <a:cs typeface="Times New Roman" pitchFamily="18" charset="0"/>
              </a:rPr>
              <a:t>ponavljanja obrnutim redoslijedom, </a:t>
            </a:r>
            <a:r>
              <a:rPr lang="hr-HR" dirty="0" err="1">
                <a:latin typeface="Times New Roman" pitchFamily="18" charset="0"/>
                <a:cs typeface="Times New Roman" pitchFamily="18" charset="0"/>
              </a:rPr>
              <a:t>puzzle</a:t>
            </a:r>
            <a:endParaRPr lang="hr-HR" dirty="0"/>
          </a:p>
        </p:txBody>
      </p:sp>
      <p:sp>
        <p:nvSpPr>
          <p:cNvPr id="6" name="Podnaslov 5"/>
          <p:cNvSpPr txBox="1">
            <a:spLocks noGrp="1"/>
          </p:cNvSpPr>
          <p:nvPr>
            <p:ph type="subTitle" idx="1"/>
          </p:nvPr>
        </p:nvSpPr>
        <p:spPr>
          <a:xfrm>
            <a:off x="3314281" y="4016906"/>
            <a:ext cx="4103077" cy="1096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Grafomotorika</a:t>
            </a:r>
            <a:endParaRPr lang="hr-HR" sz="1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r-HR" sz="1800" dirty="0">
                <a:latin typeface="Times New Roman" pitchFamily="18" charset="0"/>
                <a:cs typeface="Times New Roman" pitchFamily="18" charset="0"/>
              </a:rPr>
              <a:t>(crtanje, bojanje, plastelin/glina, </a:t>
            </a:r>
          </a:p>
          <a:p>
            <a:r>
              <a:rPr lang="hr-HR" sz="1800" dirty="0">
                <a:latin typeface="Times New Roman" pitchFamily="18" charset="0"/>
                <a:cs typeface="Times New Roman" pitchFamily="18" charset="0"/>
              </a:rPr>
              <a:t>izrada predmeta)</a:t>
            </a:r>
            <a:endParaRPr lang="en-US" sz="1800" dirty="0"/>
          </a:p>
        </p:txBody>
      </p:sp>
      <p:sp>
        <p:nvSpPr>
          <p:cNvPr id="7" name="Pravokutnik 6"/>
          <p:cNvSpPr/>
          <p:nvPr/>
        </p:nvSpPr>
        <p:spPr>
          <a:xfrm>
            <a:off x="8001838" y="41110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Emocije </a:t>
            </a:r>
          </a:p>
          <a:p>
            <a:r>
              <a:rPr lang="hr-HR" dirty="0">
                <a:latin typeface="Times New Roman" pitchFamily="18" charset="0"/>
                <a:cs typeface="Times New Roman" pitchFamily="18" charset="0"/>
              </a:rPr>
              <a:t>(pantomima osjećaja, lutkarske </a:t>
            </a:r>
          </a:p>
          <a:p>
            <a:r>
              <a:rPr lang="hr-HR" dirty="0">
                <a:latin typeface="Times New Roman" pitchFamily="18" charset="0"/>
                <a:cs typeface="Times New Roman" pitchFamily="18" charset="0"/>
              </a:rPr>
              <a:t>predstave na temu osjećaja)</a:t>
            </a:r>
            <a:endParaRPr lang="en-US" dirty="0"/>
          </a:p>
        </p:txBody>
      </p:sp>
      <p:sp>
        <p:nvSpPr>
          <p:cNvPr id="8" name="Zaobljeni pravokutnik 7"/>
          <p:cNvSpPr/>
          <p:nvPr/>
        </p:nvSpPr>
        <p:spPr>
          <a:xfrm>
            <a:off x="7807569" y="411105"/>
            <a:ext cx="3336053" cy="102580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Zaobljeni pravokutnik 8"/>
          <p:cNvSpPr/>
          <p:nvPr/>
        </p:nvSpPr>
        <p:spPr>
          <a:xfrm>
            <a:off x="3979147" y="673240"/>
            <a:ext cx="2019719" cy="201971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Zaobljeni pravokutnik 10"/>
          <p:cNvSpPr/>
          <p:nvPr/>
        </p:nvSpPr>
        <p:spPr>
          <a:xfrm>
            <a:off x="281354" y="587138"/>
            <a:ext cx="3275762" cy="10959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Zaobljeni pravokutnik 11"/>
          <p:cNvSpPr/>
          <p:nvPr/>
        </p:nvSpPr>
        <p:spPr>
          <a:xfrm>
            <a:off x="400260" y="2319072"/>
            <a:ext cx="2393182" cy="218288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Zaobljeni pravokutnik 12"/>
          <p:cNvSpPr/>
          <p:nvPr/>
        </p:nvSpPr>
        <p:spPr>
          <a:xfrm>
            <a:off x="3438212" y="3841780"/>
            <a:ext cx="3506875" cy="14469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284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>
          <a:xfrm>
            <a:off x="683288" y="1336431"/>
            <a:ext cx="5460763" cy="3526782"/>
          </a:xfrm>
          <a:prstGeom prst="fram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Uspješno svima u novom životnom poglavlju!!!!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ownload Ok Oki Emotions Ftstickers Emoji Emojistickers Yelowfac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3170" y="1210417"/>
            <a:ext cx="4330840" cy="3652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037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81837" y="340967"/>
            <a:ext cx="11334541" cy="1088822"/>
          </a:xfrm>
        </p:spPr>
        <p:txBody>
          <a:bodyPr>
            <a:noAutofit/>
          </a:bodyPr>
          <a:lstStyle/>
          <a:p>
            <a:r>
              <a:rPr lang="hr-HR" sz="4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Polazak u školu je veliki događaj za cijelu obitelj </a:t>
            </a:r>
            <a:endParaRPr lang="hr-HR" sz="4000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73240" y="1748414"/>
            <a:ext cx="5120731" cy="2906714"/>
          </a:xfrm>
        </p:spPr>
        <p:txBody>
          <a:bodyPr>
            <a:normAutofit fontScale="92500"/>
          </a:bodyPr>
          <a:lstStyle/>
          <a:p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Može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se javiti zabrinutost kako će se dijete prilagoditi  novoj situaciji, hoće li pronaći prijatelje i uklopiti se u razred, hoće li uspješno rješavati svoje obaveze…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hr-HR" dirty="0"/>
          </a:p>
        </p:txBody>
      </p:sp>
      <p:pic>
        <p:nvPicPr>
          <p:cNvPr id="4" name="Rezervirano mjesto sadržaja 6" descr="dijete-i-skola-300x300.png"/>
          <p:cNvPicPr>
            <a:picLocks noChangeAspect="1"/>
          </p:cNvPicPr>
          <p:nvPr/>
        </p:nvPicPr>
        <p:blipFill>
          <a:blip r:embed="rId2"/>
          <a:srcRect r="549" b="9967"/>
          <a:stretch>
            <a:fillRect/>
          </a:stretch>
        </p:blipFill>
        <p:spPr>
          <a:xfrm>
            <a:off x="6766560" y="1554902"/>
            <a:ext cx="5328458" cy="4796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58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335548" y="427566"/>
            <a:ext cx="9144000" cy="664873"/>
          </a:xfrm>
        </p:spPr>
        <p:txBody>
          <a:bodyPr>
            <a:normAutofit/>
          </a:bodyPr>
          <a:lstStyle/>
          <a:p>
            <a:r>
              <a:rPr lang="hr-HR" sz="4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Spremnost za školu</a:t>
            </a:r>
            <a:endParaRPr lang="hr-HR" sz="4000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49135" y="1356527"/>
            <a:ext cx="6068290" cy="3564607"/>
          </a:xfrm>
        </p:spPr>
        <p:txBody>
          <a:bodyPr>
            <a:normAutofit fontScale="92500"/>
          </a:bodyPr>
          <a:lstStyle/>
          <a:p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Spremnost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za školu obuhvaća biološku zrelost te različite sposobnosti, vještine i znanja koje djetetu omogućuju da uspješno savladava nastavno gradivo. Spremnost uključuje i sva iskustva i znanja koja je dijete steklo, kao i motivaciju za učenje.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3103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75608" y="166400"/>
            <a:ext cx="5907577" cy="822816"/>
          </a:xfrm>
        </p:spPr>
        <p:txBody>
          <a:bodyPr>
            <a:normAutofit/>
          </a:bodyPr>
          <a:lstStyle/>
          <a:p>
            <a:r>
              <a:rPr lang="hr-HR" sz="4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Spremnost za školu</a:t>
            </a:r>
            <a:endParaRPr lang="hr-HR" sz="4000" dirty="0"/>
          </a:p>
        </p:txBody>
      </p:sp>
      <p:sp>
        <p:nvSpPr>
          <p:cNvPr id="5" name="Jednakokračni trokut 4"/>
          <p:cNvSpPr/>
          <p:nvPr/>
        </p:nvSpPr>
        <p:spPr>
          <a:xfrm rot="19560294">
            <a:off x="3506692" y="3209170"/>
            <a:ext cx="1060704" cy="1235661"/>
          </a:xfrm>
          <a:prstGeom prst="triangle">
            <a:avLst/>
          </a:prstGeom>
          <a:solidFill>
            <a:srgbClr val="7030A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Jednakokračni trokut 6"/>
          <p:cNvSpPr/>
          <p:nvPr/>
        </p:nvSpPr>
        <p:spPr>
          <a:xfrm rot="3971083">
            <a:off x="2609835" y="2943165"/>
            <a:ext cx="1060704" cy="1235661"/>
          </a:xfrm>
          <a:prstGeom prst="triangle">
            <a:avLst/>
          </a:prstGeom>
          <a:solidFill>
            <a:srgbClr val="C00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Jednakokračni trokut 7"/>
          <p:cNvSpPr/>
          <p:nvPr/>
        </p:nvSpPr>
        <p:spPr>
          <a:xfrm rot="14437584">
            <a:off x="3853003" y="2357346"/>
            <a:ext cx="919426" cy="1321775"/>
          </a:xfrm>
          <a:prstGeom prst="triangle">
            <a:avLst>
              <a:gd name="adj" fmla="val 54263"/>
            </a:avLst>
          </a:prstGeom>
          <a:solidFill>
            <a:srgbClr val="00B0F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Zakrivljeni poveznik 8"/>
          <p:cNvCxnSpPr/>
          <p:nvPr/>
        </p:nvCxnSpPr>
        <p:spPr>
          <a:xfrm>
            <a:off x="1558983" y="3566150"/>
            <a:ext cx="838200" cy="22860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Zakrivljeni poveznik 9"/>
          <p:cNvCxnSpPr/>
          <p:nvPr/>
        </p:nvCxnSpPr>
        <p:spPr>
          <a:xfrm>
            <a:off x="1898131" y="1920944"/>
            <a:ext cx="838200" cy="22860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Zakrivljeni poveznik 10"/>
          <p:cNvCxnSpPr/>
          <p:nvPr/>
        </p:nvCxnSpPr>
        <p:spPr>
          <a:xfrm rot="10800000" flipV="1">
            <a:off x="4994144" y="2159252"/>
            <a:ext cx="685800" cy="609600"/>
          </a:xfrm>
          <a:prstGeom prst="curvedConnector3">
            <a:avLst>
              <a:gd name="adj1" fmla="val 5363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Zakrivljeni poveznik 12"/>
          <p:cNvCxnSpPr/>
          <p:nvPr/>
        </p:nvCxnSpPr>
        <p:spPr>
          <a:xfrm rot="10800000">
            <a:off x="4601905" y="4248569"/>
            <a:ext cx="1075001" cy="489686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ravokutnik 16"/>
          <p:cNvSpPr/>
          <p:nvPr/>
        </p:nvSpPr>
        <p:spPr>
          <a:xfrm>
            <a:off x="225589" y="3237829"/>
            <a:ext cx="13782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Tjelesna </a:t>
            </a:r>
          </a:p>
          <a:p>
            <a:r>
              <a:rPr lang="hr-H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spremnost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Pravokutnik 17"/>
          <p:cNvSpPr/>
          <p:nvPr/>
        </p:nvSpPr>
        <p:spPr>
          <a:xfrm>
            <a:off x="403132" y="1430504"/>
            <a:ext cx="16143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hr-HR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Emocionalna </a:t>
            </a:r>
            <a:r>
              <a:rPr lang="hr-HR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spremnost</a:t>
            </a:r>
            <a:endParaRPr lang="en-US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5590383" y="1920944"/>
            <a:ext cx="15026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Intelektualna spremnost</a:t>
            </a:r>
            <a:endParaRPr lang="en-US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Pravokutnik 19"/>
          <p:cNvSpPr/>
          <p:nvPr/>
        </p:nvSpPr>
        <p:spPr>
          <a:xfrm>
            <a:off x="5590383" y="4493412"/>
            <a:ext cx="12804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Socijalna </a:t>
            </a:r>
          </a:p>
          <a:p>
            <a:r>
              <a:rPr lang="hr-HR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spremnost</a:t>
            </a:r>
            <a:endParaRPr lang="en-US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Jednakokračni trokut 20"/>
          <p:cNvSpPr/>
          <p:nvPr/>
        </p:nvSpPr>
        <p:spPr>
          <a:xfrm rot="8481037">
            <a:off x="2742742" y="2215713"/>
            <a:ext cx="1160689" cy="1221229"/>
          </a:xfrm>
          <a:prstGeom prst="triangl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2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301451"/>
            <a:ext cx="7197969" cy="74357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r>
              <a:rPr lang="hr-HR" sz="4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Emocionalna spremnost </a:t>
            </a:r>
            <a:endParaRPr lang="hr-HR" sz="40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38295" y="1140191"/>
            <a:ext cx="6213230" cy="528624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70000"/>
              </a:lnSpc>
              <a:buFont typeface="Arial" pitchFamily="34" charset="0"/>
              <a:buChar char="•"/>
            </a:pPr>
            <a:r>
              <a:rPr lang="hr-HR" dirty="0">
                <a:latin typeface="Times New Roman" pitchFamily="18" charset="0"/>
                <a:cs typeface="Times New Roman" pitchFamily="18" charset="0"/>
              </a:rPr>
              <a:t> Dijete reagira primjereno određenoj situaciji, može identificirati osnovne emocije te može uspostaviti kontrolu</a:t>
            </a:r>
          </a:p>
          <a:p>
            <a:pPr algn="just">
              <a:lnSpc>
                <a:spcPct val="170000"/>
              </a:lnSpc>
              <a:buFont typeface="Arial" pitchFamily="34" charset="0"/>
              <a:buChar char="•"/>
            </a:pPr>
            <a:r>
              <a:rPr lang="hr-HR" dirty="0">
                <a:latin typeface="Times New Roman" pitchFamily="18" charset="0"/>
                <a:cs typeface="Times New Roman" pitchFamily="18" charset="0"/>
              </a:rPr>
              <a:t> Može se nekoliko sati odvojiti od roditelja i samostalno funkcionirati </a:t>
            </a:r>
          </a:p>
          <a:p>
            <a:pPr algn="just">
              <a:lnSpc>
                <a:spcPct val="170000"/>
              </a:lnSpc>
              <a:buFont typeface="Arial" pitchFamily="34" charset="0"/>
              <a:buChar char="•"/>
            </a:pPr>
            <a:r>
              <a:rPr lang="hr-HR" dirty="0">
                <a:latin typeface="Times New Roman" pitchFamily="18" charset="0"/>
                <a:cs typeface="Times New Roman" pitchFamily="18" charset="0"/>
              </a:rPr>
              <a:t> Spremno je odgoditi svoje potrebe </a:t>
            </a:r>
          </a:p>
          <a:p>
            <a:pPr algn="just">
              <a:lnSpc>
                <a:spcPct val="170000"/>
              </a:lnSpc>
              <a:buFont typeface="Arial" pitchFamily="34" charset="0"/>
              <a:buChar char="•"/>
            </a:pPr>
            <a:r>
              <a:rPr lang="hr-HR" dirty="0">
                <a:latin typeface="Times New Roman" pitchFamily="18" charset="0"/>
                <a:cs typeface="Times New Roman" pitchFamily="18" charset="0"/>
              </a:rPr>
              <a:t> Razumije da ne može u svemu biti najbolje te ne odustaje kada prvi put ne uspije svladati prepreku</a:t>
            </a:r>
          </a:p>
          <a:p>
            <a:pPr algn="just">
              <a:lnSpc>
                <a:spcPct val="170000"/>
              </a:lnSpc>
              <a:buFont typeface="Arial" pitchFamily="34" charset="0"/>
              <a:buChar char="•"/>
            </a:pPr>
            <a:r>
              <a:rPr lang="hr-HR" dirty="0">
                <a:latin typeface="Times New Roman" pitchFamily="18" charset="0"/>
                <a:cs typeface="Times New Roman" pitchFamily="18" charset="0"/>
              </a:rPr>
              <a:t> Razvijena je tolerancija na frustraciju te je dijete sposobno suočiti se sa stresnim situacijama </a:t>
            </a:r>
            <a:endParaRPr lang="hr-HR" dirty="0"/>
          </a:p>
        </p:txBody>
      </p:sp>
      <p:sp>
        <p:nvSpPr>
          <p:cNvPr id="5" name="Pravokutnik 4"/>
          <p:cNvSpPr/>
          <p:nvPr/>
        </p:nvSpPr>
        <p:spPr>
          <a:xfrm>
            <a:off x="6657033" y="4210599"/>
            <a:ext cx="5496448" cy="193899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hr-H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Dijete koje nije emocionalno spremno suočiti se sa zahtjevima škole, usprkos intelektualnoj spremnosti, može postizati niže obrazovne rezultate zbog manjka motivacije, anksioznosti, nižeg samopoštovanja i sl. te imati lošije socijalne odnose  </a:t>
            </a:r>
            <a:endParaRPr lang="en-US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 descr="https://zabavnik.com/wp-content/uploads/2020/12/empatij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3943" y="1045029"/>
            <a:ext cx="4994030" cy="2883877"/>
          </a:xfrm>
          <a:prstGeom prst="rect">
            <a:avLst/>
          </a:prstGeom>
          <a:noFill/>
        </p:spPr>
      </p:pic>
      <p:sp>
        <p:nvSpPr>
          <p:cNvPr id="7" name="Zaobljeni pravokutnik 6"/>
          <p:cNvSpPr/>
          <p:nvPr/>
        </p:nvSpPr>
        <p:spPr>
          <a:xfrm>
            <a:off x="6451041" y="3999583"/>
            <a:ext cx="5496449" cy="23610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Zaobljeni pravokutnik 3"/>
          <p:cNvSpPr/>
          <p:nvPr/>
        </p:nvSpPr>
        <p:spPr>
          <a:xfrm>
            <a:off x="7053943" y="1140192"/>
            <a:ext cx="4893547" cy="27786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Zaobljeni pravokutnik 7"/>
          <p:cNvSpPr/>
          <p:nvPr/>
        </p:nvSpPr>
        <p:spPr>
          <a:xfrm>
            <a:off x="2371411" y="361741"/>
            <a:ext cx="5838092" cy="6977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Zaobljeni pravokutnik 8"/>
          <p:cNvSpPr/>
          <p:nvPr/>
        </p:nvSpPr>
        <p:spPr>
          <a:xfrm>
            <a:off x="180870" y="1085392"/>
            <a:ext cx="6682154" cy="541795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424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3999" y="321548"/>
            <a:ext cx="9144000" cy="723481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r>
              <a:rPr lang="hr-HR" sz="4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Intelektualna spremnost</a:t>
            </a:r>
            <a:endParaRPr lang="hr-HR" sz="40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697414" y="1836876"/>
            <a:ext cx="4970585" cy="44101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20000"/>
          </a:bodyPr>
          <a:lstStyle/>
          <a:p>
            <a:pPr>
              <a:lnSpc>
                <a:spcPct val="160000"/>
              </a:lnSpc>
              <a:buFont typeface="Arial" pitchFamily="34" charset="0"/>
              <a:buChar char="•"/>
            </a:pPr>
            <a:r>
              <a:rPr lang="hr-HR" dirty="0"/>
              <a:t> </a:t>
            </a:r>
            <a:r>
              <a:rPr lang="hr-HR" sz="2800" dirty="0">
                <a:latin typeface="Times New Roman" pitchFamily="18" charset="0"/>
                <a:cs typeface="Times New Roman" pitchFamily="18" charset="0"/>
              </a:rPr>
              <a:t>Obuhvaća razvoj govora i jezika </a:t>
            </a:r>
          </a:p>
          <a:p>
            <a:pPr>
              <a:lnSpc>
                <a:spcPct val="160000"/>
              </a:lnSpc>
              <a:buFont typeface="Arial" pitchFamily="34" charset="0"/>
              <a:buChar char="•"/>
            </a:pPr>
            <a:r>
              <a:rPr lang="hr-H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Mogućnost koncentracije (šestogodišnjak </a:t>
            </a:r>
            <a:r>
              <a:rPr lang="hr-HR" sz="2800" dirty="0">
                <a:latin typeface="Times New Roman" pitchFamily="18" charset="0"/>
                <a:cs typeface="Times New Roman" pitchFamily="18" charset="0"/>
              </a:rPr>
              <a:t>bi </a:t>
            </a: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trebao biti koncentriran </a:t>
            </a:r>
            <a:r>
              <a:rPr lang="hr-HR" sz="2800" dirty="0">
                <a:latin typeface="Times New Roman" pitchFamily="18" charset="0"/>
                <a:cs typeface="Times New Roman" pitchFamily="18" charset="0"/>
              </a:rPr>
              <a:t>15 do 20 minuta)</a:t>
            </a:r>
          </a:p>
          <a:p>
            <a:pPr>
              <a:lnSpc>
                <a:spcPct val="160000"/>
              </a:lnSpc>
              <a:buFont typeface="Arial" pitchFamily="34" charset="0"/>
              <a:buChar char="•"/>
            </a:pPr>
            <a:r>
              <a:rPr lang="hr-HR" sz="2800" dirty="0">
                <a:latin typeface="Times New Roman" pitchFamily="18" charset="0"/>
                <a:cs typeface="Times New Roman" pitchFamily="18" charset="0"/>
              </a:rPr>
              <a:t> Razvoj dugoročnog, radnog  i kratkoročnog pamćenja </a:t>
            </a:r>
          </a:p>
          <a:p>
            <a:pPr>
              <a:lnSpc>
                <a:spcPct val="160000"/>
              </a:lnSpc>
              <a:buFont typeface="Arial" pitchFamily="34" charset="0"/>
              <a:buChar char="•"/>
            </a:pPr>
            <a:r>
              <a:rPr lang="hr-HR" sz="2800" dirty="0">
                <a:latin typeface="Times New Roman" pitchFamily="18" charset="0"/>
                <a:cs typeface="Times New Roman" pitchFamily="18" charset="0"/>
              </a:rPr>
              <a:t> Razvijena sposobnost učenja</a:t>
            </a:r>
          </a:p>
          <a:p>
            <a:endParaRPr lang="hr-HR" dirty="0"/>
          </a:p>
        </p:txBody>
      </p:sp>
      <p:pic>
        <p:nvPicPr>
          <p:cNvPr id="4" name="Picture 2" descr="https://ordinacija.vecernji.hr/wp-content/uploads/2012/06/ba92b05beab7ecc39fdc979d16e7952c-720x4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9138" y="2144526"/>
            <a:ext cx="4551621" cy="3518894"/>
          </a:xfrm>
          <a:prstGeom prst="rect">
            <a:avLst/>
          </a:prstGeom>
          <a:noFill/>
        </p:spPr>
      </p:pic>
      <p:sp>
        <p:nvSpPr>
          <p:cNvPr id="5" name="Zaobljeni pravokutnik 4"/>
          <p:cNvSpPr/>
          <p:nvPr/>
        </p:nvSpPr>
        <p:spPr>
          <a:xfrm>
            <a:off x="384562" y="1708219"/>
            <a:ext cx="4880774" cy="490622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Zaobljeni pravokutnik 5"/>
          <p:cNvSpPr/>
          <p:nvPr/>
        </p:nvSpPr>
        <p:spPr>
          <a:xfrm>
            <a:off x="5576835" y="1708219"/>
            <a:ext cx="5466303" cy="490622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Zaobljeni pravokutnik 6"/>
          <p:cNvSpPr/>
          <p:nvPr/>
        </p:nvSpPr>
        <p:spPr>
          <a:xfrm>
            <a:off x="2542233" y="321548"/>
            <a:ext cx="7797521" cy="8340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125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11982" y="371789"/>
            <a:ext cx="11656088" cy="1276141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r>
              <a:rPr lang="hr-HR" sz="4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Jezično-govorni razvoj i </a:t>
            </a:r>
            <a:r>
              <a:rPr lang="hr-HR" sz="40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predvještine</a:t>
            </a:r>
            <a:r>
              <a:rPr lang="hr-HR" sz="4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čitanja i pisanja </a:t>
            </a:r>
            <a:endParaRPr lang="hr-HR" sz="40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62707" y="1587640"/>
            <a:ext cx="7675439" cy="512381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hr-HR" dirty="0">
                <a:latin typeface="Times New Roman" pitchFamily="18" charset="0"/>
                <a:cs typeface="Times New Roman" pitchFamily="18" charset="0"/>
              </a:rPr>
              <a:t>Do  polaska u školu dijete bi trebalo ispravno izgovarati sve glasove hrvatskog jezika te koristiti rečenice ispravne gramatičke strukture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hr-HR" dirty="0">
                <a:latin typeface="Times New Roman" pitchFamily="18" charset="0"/>
                <a:cs typeface="Times New Roman" pitchFamily="18" charset="0"/>
              </a:rPr>
              <a:t>U predškolskom periodu potrebno je razvijati </a:t>
            </a:r>
            <a:r>
              <a:rPr lang="hr-HR" dirty="0" err="1">
                <a:latin typeface="Times New Roman" pitchFamily="18" charset="0"/>
                <a:cs typeface="Times New Roman" pitchFamily="18" charset="0"/>
              </a:rPr>
              <a:t>predvještine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 čitanja i pisanja. Pri polasku u školu dijete bi trebalo moći: prepoznati i imenovati glasove, imati razvijenu sposobnost  slogovne i glasovne analize i sinteze, imati pravilan hvat olovke te imati sposobnost  precrtavanja ravnih i valovitih linija te jednostavnih geometrijskih likova.</a:t>
            </a:r>
          </a:p>
          <a:p>
            <a:endParaRPr lang="hr-HR" dirty="0"/>
          </a:p>
        </p:txBody>
      </p:sp>
      <p:sp>
        <p:nvSpPr>
          <p:cNvPr id="4" name="Zaobljeni pravokutnik 3"/>
          <p:cNvSpPr/>
          <p:nvPr/>
        </p:nvSpPr>
        <p:spPr>
          <a:xfrm>
            <a:off x="411983" y="1649526"/>
            <a:ext cx="7826164" cy="506192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Zaobljeni pravokutnik 5"/>
          <p:cNvSpPr/>
          <p:nvPr/>
        </p:nvSpPr>
        <p:spPr>
          <a:xfrm>
            <a:off x="1065125" y="452176"/>
            <a:ext cx="10741688" cy="11354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6" name="Picture 2" descr="Razvoj dječjeg crteža - Razvoj - Ringeraja.h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0412" y="2290272"/>
            <a:ext cx="3861588" cy="4042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966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Naslov 1"/>
          <p:cNvSpPr>
            <a:spLocks noGrp="1"/>
          </p:cNvSpPr>
          <p:nvPr>
            <p:ph type="ctrTitle"/>
          </p:nvPr>
        </p:nvSpPr>
        <p:spPr>
          <a:xfrm rot="10800000" flipV="1">
            <a:off x="1499865" y="200967"/>
            <a:ext cx="9144000" cy="914400"/>
          </a:xfrm>
        </p:spPr>
        <p:txBody>
          <a:bodyPr>
            <a:normAutofit/>
          </a:bodyPr>
          <a:lstStyle/>
          <a:p>
            <a:r>
              <a:rPr lang="hr-HR" sz="4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Socijalna spremnost</a:t>
            </a:r>
            <a:endParaRPr lang="hr-HR" sz="40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787850" y="1636264"/>
            <a:ext cx="5868237" cy="2724721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Arial" pitchFamily="34" charset="0"/>
              <a:buChar char="•"/>
            </a:pPr>
            <a:r>
              <a:rPr lang="hr-HR" dirty="0"/>
              <a:t>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Ostvarivanje uspješne komunikacije s vršnjacima i učiteljima </a:t>
            </a:r>
          </a:p>
          <a:p>
            <a:pPr algn="just">
              <a:buFont typeface="Arial" pitchFamily="34" charset="0"/>
              <a:buChar char="•"/>
            </a:pPr>
            <a:r>
              <a:rPr lang="hr-HR" dirty="0">
                <a:latin typeface="Times New Roman" pitchFamily="18" charset="0"/>
                <a:cs typeface="Times New Roman" pitchFamily="18" charset="0"/>
              </a:rPr>
              <a:t> Mogućnost suradnje s drugima</a:t>
            </a:r>
          </a:p>
          <a:p>
            <a:pPr algn="just">
              <a:buFont typeface="Arial" pitchFamily="34" charset="0"/>
              <a:buChar char="•"/>
            </a:pPr>
            <a:r>
              <a:rPr lang="hr-HR" dirty="0">
                <a:latin typeface="Times New Roman" pitchFamily="18" charset="0"/>
                <a:cs typeface="Times New Roman" pitchFamily="18" charset="0"/>
              </a:rPr>
              <a:t> Prilagođavanje različitim situacijama</a:t>
            </a:r>
          </a:p>
          <a:p>
            <a:pPr algn="just">
              <a:buFont typeface="Arial" pitchFamily="34" charset="0"/>
              <a:buChar char="•"/>
            </a:pPr>
            <a:r>
              <a:rPr lang="hr-HR" dirty="0">
                <a:latin typeface="Times New Roman" pitchFamily="18" charset="0"/>
                <a:cs typeface="Times New Roman" pitchFamily="18" charset="0"/>
              </a:rPr>
              <a:t> Prihvaćanje pravila pristojnog ponašanja</a:t>
            </a:r>
          </a:p>
          <a:p>
            <a:pPr algn="just">
              <a:buFont typeface="Arial" pitchFamily="34" charset="0"/>
              <a:buChar char="•"/>
            </a:pPr>
            <a:r>
              <a:rPr lang="hr-HR" dirty="0">
                <a:latin typeface="Times New Roman" pitchFamily="18" charset="0"/>
                <a:cs typeface="Times New Roman" pitchFamily="18" charset="0"/>
              </a:rPr>
              <a:t> Poštovanje tuđih prava te zalaganje za vlastita </a:t>
            </a:r>
          </a:p>
          <a:p>
            <a:pPr algn="just">
              <a:buFont typeface="Arial" pitchFamily="34" charset="0"/>
              <a:buChar char="•"/>
            </a:pPr>
            <a:r>
              <a:rPr lang="hr-HR" dirty="0">
                <a:latin typeface="Times New Roman" pitchFamily="18" charset="0"/>
                <a:cs typeface="Times New Roman" pitchFamily="18" charset="0"/>
              </a:rPr>
              <a:t> Stvaranje i održavanje prijateljstva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hr-HR" dirty="0"/>
          </a:p>
        </p:txBody>
      </p:sp>
      <p:pic>
        <p:nvPicPr>
          <p:cNvPr id="4" name="Picture 4" descr="https://gugu.ba/wp-content/uploads/2013/06/djac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283" y="1225900"/>
            <a:ext cx="4497569" cy="3135085"/>
          </a:xfrm>
          <a:prstGeom prst="rect">
            <a:avLst/>
          </a:prstGeom>
          <a:noFill/>
        </p:spPr>
      </p:pic>
      <p:sp>
        <p:nvSpPr>
          <p:cNvPr id="5" name="Pravokutnik 4"/>
          <p:cNvSpPr/>
          <p:nvPr/>
        </p:nvSpPr>
        <p:spPr>
          <a:xfrm>
            <a:off x="1889090" y="4771349"/>
            <a:ext cx="74659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Važno je naučiti dijete </a:t>
            </a:r>
            <a:r>
              <a:rPr lang="hr-HR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poštivanju i toleriranju različitosti </a:t>
            </a:r>
            <a:r>
              <a:rPr lang="hr-HR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među djecom </a:t>
            </a:r>
            <a:r>
              <a:rPr lang="hr-HR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jer u tim različitostima </a:t>
            </a:r>
            <a:r>
              <a:rPr lang="hr-HR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otkriva nečije kvalitete</a:t>
            </a:r>
            <a:endParaRPr lang="en-US" sz="3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aobljeni pravokutnik 6"/>
          <p:cNvSpPr/>
          <p:nvPr/>
        </p:nvSpPr>
        <p:spPr>
          <a:xfrm>
            <a:off x="1524000" y="4913644"/>
            <a:ext cx="8011886" cy="132638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00B0F0"/>
              </a:solidFill>
            </a:endParaRPr>
          </a:p>
        </p:txBody>
      </p:sp>
      <p:sp>
        <p:nvSpPr>
          <p:cNvPr id="8" name="Zaobljeni pravokutnik 7"/>
          <p:cNvSpPr/>
          <p:nvPr/>
        </p:nvSpPr>
        <p:spPr>
          <a:xfrm>
            <a:off x="5496448" y="1426866"/>
            <a:ext cx="6430945" cy="317527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Zaobljeni pravokutnik 8"/>
          <p:cNvSpPr/>
          <p:nvPr/>
        </p:nvSpPr>
        <p:spPr>
          <a:xfrm>
            <a:off x="472273" y="1225900"/>
            <a:ext cx="4752869" cy="33762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238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207288" y="559655"/>
            <a:ext cx="7117582" cy="485373"/>
          </a:xfrm>
        </p:spPr>
        <p:txBody>
          <a:bodyPr>
            <a:noAutofit/>
          </a:bodyPr>
          <a:lstStyle/>
          <a:p>
            <a:r>
              <a:rPr lang="hr-HR" sz="4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Tjelesna spremnost</a:t>
            </a:r>
            <a:endParaRPr lang="hr-HR" sz="40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38778" y="1187866"/>
            <a:ext cx="6585020" cy="4101982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60000"/>
              </a:lnSpc>
              <a:buFont typeface="Arial" pitchFamily="34" charset="0"/>
              <a:buChar char="•"/>
            </a:pP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 Dijeta </a:t>
            </a:r>
            <a:r>
              <a:rPr lang="hr-HR" sz="2800" dirty="0">
                <a:latin typeface="Times New Roman" pitchFamily="18" charset="0"/>
                <a:cs typeface="Times New Roman" pitchFamily="18" charset="0"/>
              </a:rPr>
              <a:t>treba moći podnijeti tjelesne napore kao što su</a:t>
            </a: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160000"/>
              </a:lnSpc>
              <a:buFont typeface="Arial" pitchFamily="34" charset="0"/>
              <a:buChar char="•"/>
            </a:pP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800" dirty="0">
                <a:latin typeface="Times New Roman" pitchFamily="18" charset="0"/>
                <a:cs typeface="Times New Roman" pitchFamily="18" charset="0"/>
              </a:rPr>
              <a:t>nošenje školske torbe, </a:t>
            </a:r>
          </a:p>
          <a:p>
            <a:pPr algn="just">
              <a:lnSpc>
                <a:spcPct val="160000"/>
              </a:lnSpc>
              <a:buFont typeface="Arial" pitchFamily="34" charset="0"/>
              <a:buChar char="•"/>
            </a:pP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 sjediti </a:t>
            </a:r>
            <a:r>
              <a:rPr lang="hr-HR" sz="2800" dirty="0">
                <a:latin typeface="Times New Roman" pitchFamily="18" charset="0"/>
                <a:cs typeface="Times New Roman" pitchFamily="18" charset="0"/>
              </a:rPr>
              <a:t>duže vremena, hodati duže vrijeme…</a:t>
            </a:r>
          </a:p>
          <a:p>
            <a:pPr algn="just">
              <a:lnSpc>
                <a:spcPct val="160000"/>
              </a:lnSpc>
              <a:buFont typeface="Arial" pitchFamily="34" charset="0"/>
              <a:buChar char="•"/>
            </a:pPr>
            <a:r>
              <a:rPr lang="hr-HR" sz="2800" dirty="0">
                <a:latin typeface="Times New Roman" pitchFamily="18" charset="0"/>
                <a:cs typeface="Times New Roman" pitchFamily="18" charset="0"/>
              </a:rPr>
              <a:t> Tjelesna spremnost </a:t>
            </a: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podrazumijeva </a:t>
            </a:r>
            <a:r>
              <a:rPr lang="hr-HR" sz="2800" dirty="0">
                <a:latin typeface="Times New Roman" pitchFamily="18" charset="0"/>
                <a:cs typeface="Times New Roman" pitchFamily="18" charset="0"/>
              </a:rPr>
              <a:t>i razvoj fine motorike (koordinacije većeg broja mišića)</a:t>
            </a:r>
          </a:p>
          <a:p>
            <a:endParaRPr lang="hr-HR" dirty="0"/>
          </a:p>
        </p:txBody>
      </p:sp>
      <p:pic>
        <p:nvPicPr>
          <p:cNvPr id="4" name="Picture 2" descr="https://zenski.ba/wp-content/uploads/2017/02/600_1486123312vjezba_djeca_nov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1639" y="1538243"/>
            <a:ext cx="5146431" cy="33854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6465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DESIGN_ID_OFFICE THEME" val="hT4qWUsE"/>
  <p:tag name="ARTICULATE_SLIDE_COUNT" val="14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549649_TF16401594" id="{5708A145-7879-4C19-A3D6-AD8C1CA3AB63}" vid="{05B6C440-DD67-4D98-AB6F-BC06D0033495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Mjerači vremena za učionicu (sat)</Template>
  <TotalTime>0</TotalTime>
  <Words>799</Words>
  <Application>Microsoft Office PowerPoint</Application>
  <PresentationFormat>Široki zaslon</PresentationFormat>
  <Paragraphs>121</Paragraphs>
  <Slides>16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Tema sustava Office</vt:lpstr>
      <vt:lpstr>PowerPoint prezentacija</vt:lpstr>
      <vt:lpstr>Polazak u školu je veliki događaj za cijelu obitelj </vt:lpstr>
      <vt:lpstr>Spremnost za školu</vt:lpstr>
      <vt:lpstr>Spremnost za školu</vt:lpstr>
      <vt:lpstr>Emocionalna spremnost </vt:lpstr>
      <vt:lpstr>Intelektualna spremnost</vt:lpstr>
      <vt:lpstr>Jezično-govorni razvoj i predvještine čitanja i pisanja </vt:lpstr>
      <vt:lpstr>Socijalna spremnost</vt:lpstr>
      <vt:lpstr>Tjelesna spremnost</vt:lpstr>
      <vt:lpstr> OTEŽANI POČETAK MOGU IMATI DJECA KOJA:  još uvijek izrazito teško podnose odvajanje od roditelja često plačem reagiraju na odvajanje  povučena su i  rijetko se spontano obraćaju odraslima i drugoj djeci          </vt:lpstr>
      <vt:lpstr>Što roditelji mogu napraviti?</vt:lpstr>
      <vt:lpstr>Suradnja  </vt:lpstr>
      <vt:lpstr>Roditelji i polazak u školu </vt:lpstr>
      <vt:lpstr> Igrajte se sa svojom djecom…</vt:lpstr>
      <vt:lpstr>Društvene igre  (domino, uno, čovječe ne ljuti se) </vt:lpstr>
      <vt:lpstr>Uspješno svima u novom životnom poglavlju!!!!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2025-01-30T09:14:50Z</dcterms:created>
  <dcterms:modified xsi:type="dcterms:W3CDTF">2025-02-04T07:28:13Z</dcterms:modified>
</cp:coreProperties>
</file>